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xml" ContentType="application/vnd.openxmlformats-officedocument.presentationml.notesSlide+xml"/>
  <Override PartName="/ppt/media/image1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notesSlides/notesSlide4.xml" ContentType="application/vnd.openxmlformats-officedocument.presentationml.notesSlide+xml"/>
  <Override PartName="/ppt/media/image27.jpeg" ContentType="image/jpeg"/>
  <Override PartName="/ppt/notesSlides/notesSlide5.xml" ContentType="application/vnd.openxmlformats-officedocument.presentationml.notesSlide+xml"/>
  <Override PartName="/ppt/media/image28.jpeg" ContentType="image/jpeg"/>
  <Override PartName="/ppt/media/image29.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0.jpeg" ContentType="image/jpeg"/>
  <Override PartName="/ppt/notesSlides/notesSlide10.xml" ContentType="application/vnd.openxmlformats-officedocument.presentationml.notesSlide+xml"/>
  <Override PartName="/ppt/media/image31.jpeg" ContentType="image/jpeg"/>
  <Override PartName="/ppt/media/image32.jpeg" ContentType="image/jpeg"/>
  <Override PartName="/ppt/media/image33.jpeg" ContentType="image/jpeg"/>
  <Override PartName="/ppt/media/image34.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1pPr>
    <a:lvl2pPr marL="0" marR="0" indent="457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2pPr>
    <a:lvl3pPr marL="0" marR="0" indent="914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3pPr>
    <a:lvl4pPr marL="0" marR="0" indent="1371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4pPr>
    <a:lvl5pPr marL="0" marR="0" indent="18288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5pPr>
    <a:lvl6pPr marL="0" marR="0" indent="22860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6pPr>
    <a:lvl7pPr marL="0" marR="0" indent="2743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7pPr>
    <a:lvl8pPr marL="0" marR="0" indent="3200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8pPr>
    <a:lvl9pPr marL="0" marR="0" indent="3657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11.10.2023. - revisit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COST06 - BP03 - Select resource type, size and number automatically based on metrics (Page 58.)</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p>
            <a:pPr/>
            <a:r>
              <a:t>COST02-BP03 Implement an account structure (Page 26.)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a:pPr/>
          </a:p>
        </p:txBody>
      </p:sp>
      <p:sp>
        <p:nvSpPr>
          <p:cNvPr id="1078" name="Shape 1078"/>
          <p:cNvSpPr/>
          <p:nvPr>
            <p:ph type="body" sz="quarter" idx="1"/>
          </p:nvPr>
        </p:nvSpPr>
        <p:spPr>
          <a:prstGeom prst="rect">
            <a:avLst/>
          </a:prstGeom>
        </p:spPr>
        <p:txBody>
          <a:bodyPr/>
          <a:lstStyle/>
          <a:p>
            <a:pPr/>
            <a:r>
              <a:t>COST02-BP03 Implement an account structure (Page 26.)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r>
              <a:t>COST02-BP03 Implement an account structure (Page 26.)</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6" name="Shape 1106"/>
          <p:cNvSpPr/>
          <p:nvPr>
            <p:ph type="sldImg"/>
          </p:nvPr>
        </p:nvSpPr>
        <p:spPr>
          <a:prstGeom prst="rect">
            <a:avLst/>
          </a:prstGeom>
        </p:spPr>
        <p:txBody>
          <a:bodyPr/>
          <a:lstStyle/>
          <a:p>
            <a:pPr/>
          </a:p>
        </p:txBody>
      </p:sp>
      <p:sp>
        <p:nvSpPr>
          <p:cNvPr id="1107" name="Shape 1107"/>
          <p:cNvSpPr/>
          <p:nvPr>
            <p:ph type="body" sz="quarter" idx="1"/>
          </p:nvPr>
        </p:nvSpPr>
        <p:spPr>
          <a:prstGeom prst="rect">
            <a:avLst/>
          </a:prstGeom>
        </p:spPr>
        <p:txBody>
          <a:bodyPr/>
          <a:lstStyle/>
          <a:p>
            <a:pPr/>
            <a:r>
              <a:t>COST02-BP03 Implement an account structure (Page 26.)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Shape 1120"/>
          <p:cNvSpPr/>
          <p:nvPr>
            <p:ph type="sldImg"/>
          </p:nvPr>
        </p:nvSpPr>
        <p:spPr>
          <a:prstGeom prst="rect">
            <a:avLst/>
          </a:prstGeom>
        </p:spPr>
        <p:txBody>
          <a:bodyPr/>
          <a:lstStyle/>
          <a:p>
            <a:pPr/>
          </a:p>
        </p:txBody>
      </p:sp>
      <p:sp>
        <p:nvSpPr>
          <p:cNvPr id="1121" name="Shape 1121"/>
          <p:cNvSpPr/>
          <p:nvPr>
            <p:ph type="body" sz="quarter" idx="1"/>
          </p:nvPr>
        </p:nvSpPr>
        <p:spPr>
          <a:prstGeom prst="rect">
            <a:avLst/>
          </a:prstGeom>
        </p:spPr>
        <p:txBody>
          <a:bodyPr/>
          <a:lstStyle/>
          <a:p>
            <a:pPr/>
            <a:r>
              <a:t>COST02-BP03 Implement an account structure (Page 26.)</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Shape 622"/>
          <p:cNvSpPr/>
          <p:nvPr>
            <p:ph type="sldImg"/>
          </p:nvPr>
        </p:nvSpPr>
        <p:spPr>
          <a:prstGeom prst="rect">
            <a:avLst/>
          </a:prstGeom>
        </p:spPr>
        <p:txBody>
          <a:bodyPr/>
          <a:lstStyle/>
          <a:p>
            <a:pPr/>
          </a:p>
        </p:txBody>
      </p:sp>
      <p:sp>
        <p:nvSpPr>
          <p:cNvPr id="623" name="Shape 623"/>
          <p:cNvSpPr/>
          <p:nvPr>
            <p:ph type="body" sz="quarter" idx="1"/>
          </p:nvPr>
        </p:nvSpPr>
        <p:spPr>
          <a:prstGeom prst="rect">
            <a:avLst/>
          </a:prstGeom>
        </p:spPr>
        <p:txBody>
          <a:bodyPr/>
          <a:lstStyle/>
          <a:p>
            <a:pPr/>
            <a:r>
              <a:t>Data Archiving Benefits: </a:t>
            </a:r>
          </a:p>
          <a:p>
            <a:pPr/>
            <a:r>
              <a:t>https://jatheon.com/blog/data-archiving-benefits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SOX compliance is an annual obligation derived from the Sarbanes-Oxley Act (SOX) that requires publicly traded companies doing business in the U.S. to establish financial reporting standards, including safeguarding data, tracking attempted breaches, logging electronic records for auditing, and proving compliance.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p>
            <a:pPr/>
            <a:r>
              <a:t>!Extract: https://jatheon.com/blog/aws-reduce-costs/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COST01 - BP01 - Establish a cost optimization function (Page 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p>
            <a:pPr/>
            <a:r>
              <a:t>COST06 - BP03 - Select resource type, size and number automatically based on metrics (Page 58.)</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a:r>
              <a:t>COST06 - BP03 - Select resource type, size and number automatically based on metrics (Page 58.)</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Shape 798"/>
          <p:cNvSpPr/>
          <p:nvPr>
            <p:ph type="sldImg"/>
          </p:nvPr>
        </p:nvSpPr>
        <p:spPr>
          <a:prstGeom prst="rect">
            <a:avLst/>
          </a:prstGeom>
        </p:spPr>
        <p:txBody>
          <a:bodyPr/>
          <a:lstStyle/>
          <a:p>
            <a:pPr/>
          </a:p>
        </p:txBody>
      </p:sp>
      <p:sp>
        <p:nvSpPr>
          <p:cNvPr id="799" name="Shape 799"/>
          <p:cNvSpPr/>
          <p:nvPr>
            <p:ph type="body" sz="quarter" idx="1"/>
          </p:nvPr>
        </p:nvSpPr>
        <p:spPr>
          <a:prstGeom prst="rect">
            <a:avLst/>
          </a:prstGeom>
        </p:spPr>
        <p:txBody>
          <a:bodyPr/>
          <a:lstStyle/>
          <a:p>
            <a:pPr/>
            <a:r>
              <a:t>COST06 - BP03 - Select resource type, size and number automatically based on metrics (Page 58.)</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Shape 814"/>
          <p:cNvSpPr/>
          <p:nvPr>
            <p:ph type="sldImg"/>
          </p:nvPr>
        </p:nvSpPr>
        <p:spPr>
          <a:prstGeom prst="rect">
            <a:avLst/>
          </a:prstGeom>
        </p:spPr>
        <p:txBody>
          <a:bodyPr/>
          <a:lstStyle/>
          <a:p>
            <a:pPr/>
          </a:p>
        </p:txBody>
      </p:sp>
      <p:sp>
        <p:nvSpPr>
          <p:cNvPr id="815" name="Shape 815"/>
          <p:cNvSpPr/>
          <p:nvPr>
            <p:ph type="body" sz="quarter" idx="1"/>
          </p:nvPr>
        </p:nvSpPr>
        <p:spPr>
          <a:prstGeom prst="rect">
            <a:avLst/>
          </a:prstGeom>
        </p:spPr>
        <p:txBody>
          <a:bodyPr/>
          <a:lstStyle/>
          <a:p>
            <a:pPr/>
            <a:r>
              <a:t>COST01 - BP07 - Keep up-to-date with new service releases (Page 18.)</a:t>
            </a:r>
          </a:p>
          <a:p>
            <a:pPr/>
            <a:r>
              <a:t>https://aws.amazon.com/blogs/storage/migrate-your-amazon-ebs-volumes-from-gp2-to-gp3-and-save-up-to-20-on-costs/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003462"/>
        </a:solidFill>
      </p:bgPr>
    </p:bg>
    <p:spTree>
      <p:nvGrpSpPr>
        <p:cNvPr id="1" name=""/>
        <p:cNvGrpSpPr/>
        <p:nvPr/>
      </p:nvGrpSpPr>
      <p:grpSpPr>
        <a:xfrm>
          <a:off x="0" y="0"/>
          <a:ext cx="0" cy="0"/>
          <a:chOff x="0" y="0"/>
          <a:chExt cx="0" cy="0"/>
        </a:xfrm>
      </p:grpSpPr>
      <p:sp>
        <p:nvSpPr>
          <p:cNvPr id="18" name="Author and Date"/>
          <p:cNvSpPr txBox="1"/>
          <p:nvPr>
            <p:ph type="body" sz="quarter" idx="21" hasCustomPrompt="1"/>
          </p:nvPr>
        </p:nvSpPr>
        <p:spPr>
          <a:xfrm>
            <a:off x="4030265" y="12174593"/>
            <a:ext cx="16323471" cy="648365"/>
          </a:xfrm>
          <a:prstGeom prst="rect">
            <a:avLst/>
          </a:prstGeom>
        </p:spPr>
        <p:txBody>
          <a:bodyPr lIns="71437" tIns="71437" rIns="71437" bIns="71437" anchor="b"/>
          <a:lstStyle>
            <a:lvl1pPr marL="0" indent="0" algn="l" defTabSz="825500">
              <a:defRPr b="1" sz="3200">
                <a:solidFill>
                  <a:srgbClr val="FFFFFF"/>
                </a:solidFill>
                <a:latin typeface="+mn-lt"/>
                <a:ea typeface="+mn-ea"/>
                <a:cs typeface="+mn-cs"/>
                <a:sym typeface="Helvetica Neue"/>
              </a:defRPr>
            </a:lvl1pPr>
          </a:lstStyle>
          <a:p>
            <a:pPr/>
            <a:r>
              <a:t>Author and Date</a:t>
            </a:r>
          </a:p>
        </p:txBody>
      </p:sp>
      <p:sp>
        <p:nvSpPr>
          <p:cNvPr id="19" name="Presentation Title"/>
          <p:cNvSpPr txBox="1"/>
          <p:nvPr>
            <p:ph type="title" hasCustomPrompt="1"/>
          </p:nvPr>
        </p:nvSpPr>
        <p:spPr>
          <a:xfrm>
            <a:off x="4030265" y="2607468"/>
            <a:ext cx="16325237" cy="4643439"/>
          </a:xfrm>
          <a:prstGeom prst="rect">
            <a:avLst/>
          </a:prstGeom>
        </p:spPr>
        <p:txBody>
          <a:bodyPr lIns="71437" tIns="71437" rIns="71437" bIns="71437"/>
          <a:lstStyle>
            <a:lvl1pPr algn="l" defTabSz="2438339">
              <a:lnSpc>
                <a:spcPct val="80000"/>
              </a:lnSpc>
              <a:defRPr b="1" spc="-228" sz="11400">
                <a:solidFill>
                  <a:srgbClr val="FFFFFF"/>
                </a:solidFill>
                <a:latin typeface="+mn-lt"/>
                <a:ea typeface="+mn-ea"/>
                <a:cs typeface="+mn-cs"/>
                <a:sym typeface="Helvetica Neue"/>
              </a:defRPr>
            </a:lvl1pPr>
          </a:lstStyle>
          <a:p>
            <a:pPr/>
            <a:r>
              <a:t>Presentation Title</a:t>
            </a:r>
          </a:p>
        </p:txBody>
      </p:sp>
      <p:sp>
        <p:nvSpPr>
          <p:cNvPr id="20" name="Body Level One…"/>
          <p:cNvSpPr txBox="1"/>
          <p:nvPr>
            <p:ph type="body" sz="quarter" idx="1" hasCustomPrompt="1"/>
          </p:nvPr>
        </p:nvSpPr>
        <p:spPr>
          <a:xfrm>
            <a:off x="4030265" y="7179468"/>
            <a:ext cx="16323470" cy="2048062"/>
          </a:xfrm>
          <a:prstGeom prst="rect">
            <a:avLst/>
          </a:prstGeom>
        </p:spPr>
        <p:txBody>
          <a:bodyPr lIns="71437" tIns="71437" rIns="71437" bIns="71437"/>
          <a:lstStyle>
            <a:lvl1pPr marL="0" indent="0" algn="l" defTabSz="825500">
              <a:defRPr b="1">
                <a:solidFill>
                  <a:schemeClr val="accent1"/>
                </a:solidFill>
                <a:latin typeface="+mn-lt"/>
                <a:ea typeface="+mn-ea"/>
                <a:cs typeface="+mn-cs"/>
                <a:sym typeface="Helvetica Neue"/>
              </a:defRPr>
            </a:lvl1pPr>
            <a:lvl2pPr marL="0" indent="457200" algn="l" defTabSz="825500">
              <a:defRPr b="1">
                <a:solidFill>
                  <a:schemeClr val="accent1"/>
                </a:solidFill>
                <a:latin typeface="+mn-lt"/>
                <a:ea typeface="+mn-ea"/>
                <a:cs typeface="+mn-cs"/>
                <a:sym typeface="Helvetica Neue"/>
              </a:defRPr>
            </a:lvl2pPr>
            <a:lvl3pPr marL="0" indent="914400" algn="l" defTabSz="825500">
              <a:defRPr b="1">
                <a:solidFill>
                  <a:schemeClr val="accent1"/>
                </a:solidFill>
                <a:latin typeface="+mn-lt"/>
                <a:ea typeface="+mn-ea"/>
                <a:cs typeface="+mn-cs"/>
                <a:sym typeface="Helvetica Neue"/>
              </a:defRPr>
            </a:lvl3pPr>
            <a:lvl4pPr marL="0" indent="1371600" algn="l" defTabSz="825500">
              <a:defRPr b="1">
                <a:solidFill>
                  <a:schemeClr val="accent1"/>
                </a:solidFill>
                <a:latin typeface="+mn-lt"/>
                <a:ea typeface="+mn-ea"/>
                <a:cs typeface="+mn-cs"/>
                <a:sym typeface="Helvetica Neue"/>
              </a:defRPr>
            </a:lvl4pPr>
            <a:lvl5pPr marL="0" indent="1828800" algn="l" defTabSz="825500">
              <a:defRPr b="1">
                <a:solidFill>
                  <a:schemeClr val="accent1"/>
                </a:solidFill>
                <a:latin typeface="+mn-lt"/>
                <a:ea typeface="+mn-ea"/>
                <a:cs typeface="+mn-cs"/>
                <a:sym typeface="Helvetica Neue"/>
              </a:defRPr>
            </a:lvl5pPr>
          </a:lstStyle>
          <a:p>
            <a:pPr/>
            <a:r>
              <a:t>Presentation Subtitle</a:t>
            </a:r>
          </a:p>
          <a:p>
            <a:pPr lvl="1"/>
            <a:r>
              <a:t/>
            </a:r>
          </a:p>
          <a:p>
            <a:pPr lvl="2"/>
            <a:r>
              <a:t/>
            </a:r>
          </a:p>
          <a:p>
            <a:pPr lvl="3"/>
            <a:r>
              <a:t/>
            </a:r>
          </a:p>
          <a:p>
            <a:pPr lvl="4"/>
            <a:r>
              <a:t/>
            </a:r>
          </a:p>
        </p:txBody>
      </p:sp>
      <p:sp>
        <p:nvSpPr>
          <p:cNvPr id="21" name="Slide Number"/>
          <p:cNvSpPr txBox="1"/>
          <p:nvPr>
            <p:ph type="sldNum" sz="quarter" idx="2"/>
          </p:nvPr>
        </p:nvSpPr>
        <p:spPr>
          <a:xfrm>
            <a:off x="11987110" y="12954297"/>
            <a:ext cx="409780"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4030265" y="5018484"/>
            <a:ext cx="16323470" cy="3681265"/>
          </a:xfrm>
          <a:prstGeom prst="rect">
            <a:avLst/>
          </a:prstGeom>
        </p:spPr>
        <p:txBody>
          <a:bodyPr lIns="71437" tIns="71437" rIns="71437" bIns="71437" anchor="ctr"/>
          <a:lstStyle>
            <a:lvl1pPr marL="0" indent="0" defTabSz="2438339">
              <a:lnSpc>
                <a:spcPct val="80000"/>
              </a:lnSpc>
              <a:defRPr spc="-228" sz="11400">
                <a:solidFill>
                  <a:schemeClr val="accent1">
                    <a:hueOff val="114395"/>
                    <a:lumOff val="-24975"/>
                  </a:schemeClr>
                </a:solidFill>
                <a:latin typeface="Helvetica Neue Medium"/>
                <a:ea typeface="Helvetica Neue Medium"/>
                <a:cs typeface="Helvetica Neue Medium"/>
                <a:sym typeface="Helvetica Neue Medium"/>
              </a:defRPr>
            </a:lvl1pPr>
            <a:lvl2pPr marL="0" indent="457200" defTabSz="2438339">
              <a:lnSpc>
                <a:spcPct val="80000"/>
              </a:lnSpc>
              <a:defRPr spc="-228" sz="11400">
                <a:solidFill>
                  <a:schemeClr val="accent1">
                    <a:hueOff val="114395"/>
                    <a:lumOff val="-24975"/>
                  </a:schemeClr>
                </a:solidFill>
                <a:latin typeface="Helvetica Neue Medium"/>
                <a:ea typeface="Helvetica Neue Medium"/>
                <a:cs typeface="Helvetica Neue Medium"/>
                <a:sym typeface="Helvetica Neue Medium"/>
              </a:defRPr>
            </a:lvl2pPr>
            <a:lvl3pPr marL="0" indent="914400" defTabSz="2438339">
              <a:lnSpc>
                <a:spcPct val="80000"/>
              </a:lnSpc>
              <a:defRPr spc="-228" sz="11400">
                <a:solidFill>
                  <a:schemeClr val="accent1">
                    <a:hueOff val="114395"/>
                    <a:lumOff val="-24975"/>
                  </a:schemeClr>
                </a:solidFill>
                <a:latin typeface="Helvetica Neue Medium"/>
                <a:ea typeface="Helvetica Neue Medium"/>
                <a:cs typeface="Helvetica Neue Medium"/>
                <a:sym typeface="Helvetica Neue Medium"/>
              </a:defRPr>
            </a:lvl3pPr>
            <a:lvl4pPr marL="0" indent="1371600" defTabSz="2438339">
              <a:lnSpc>
                <a:spcPct val="80000"/>
              </a:lnSpc>
              <a:defRPr spc="-228" sz="11400">
                <a:solidFill>
                  <a:schemeClr val="accent1">
                    <a:hueOff val="114395"/>
                    <a:lumOff val="-24975"/>
                  </a:schemeClr>
                </a:solidFill>
                <a:latin typeface="Helvetica Neue Medium"/>
                <a:ea typeface="Helvetica Neue Medium"/>
                <a:cs typeface="Helvetica Neue Medium"/>
                <a:sym typeface="Helvetica Neue Medium"/>
              </a:defRPr>
            </a:lvl4pPr>
            <a:lvl5pPr marL="0" indent="1828800" defTabSz="2438339">
              <a:lnSpc>
                <a:spcPct val="80000"/>
              </a:lnSpc>
              <a:defRPr spc="-228" sz="114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6"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13" name="Fact information"/>
          <p:cNvSpPr txBox="1"/>
          <p:nvPr>
            <p:ph type="body" sz="quarter" idx="21" hasCustomPrompt="1"/>
          </p:nvPr>
        </p:nvSpPr>
        <p:spPr>
          <a:xfrm>
            <a:off x="4030265" y="8732784"/>
            <a:ext cx="16323468" cy="944721"/>
          </a:xfrm>
          <a:prstGeom prst="rect">
            <a:avLst/>
          </a:prstGeom>
        </p:spPr>
        <p:txBody>
          <a:bodyPr lIns="71437" tIns="71437" rIns="71437" bIns="71437"/>
          <a:lstStyle>
            <a:lvl1pPr marL="0" indent="0" defTabSz="2438339">
              <a:defRPr b="1">
                <a:solidFill>
                  <a:srgbClr val="000000"/>
                </a:solidFill>
                <a:latin typeface="+mn-lt"/>
                <a:ea typeface="+mn-ea"/>
                <a:cs typeface="+mn-cs"/>
                <a:sym typeface="Helvetica Neue"/>
              </a:defRPr>
            </a:lvl1pPr>
          </a:lstStyle>
          <a:p>
            <a:pPr/>
            <a:r>
              <a:t>Fact information</a:t>
            </a:r>
          </a:p>
        </p:txBody>
      </p:sp>
      <p:sp>
        <p:nvSpPr>
          <p:cNvPr id="114" name="Body Level One…"/>
          <p:cNvSpPr txBox="1"/>
          <p:nvPr>
            <p:ph type="body" sz="half" idx="1" hasCustomPrompt="1"/>
          </p:nvPr>
        </p:nvSpPr>
        <p:spPr>
          <a:xfrm>
            <a:off x="4030265" y="1404937"/>
            <a:ext cx="16323470" cy="7327848"/>
          </a:xfrm>
          <a:prstGeom prst="rect">
            <a:avLst/>
          </a:prstGeom>
        </p:spPr>
        <p:txBody>
          <a:bodyPr lIns="71437" tIns="71437" rIns="71437" bIns="71437" anchor="b"/>
          <a:lstStyle>
            <a:lvl1pPr marL="0" indent="0" defTabSz="2438339">
              <a:lnSpc>
                <a:spcPct val="80000"/>
              </a:lnSpc>
              <a:defRPr b="1" spc="-246" sz="24600">
                <a:solidFill>
                  <a:schemeClr val="accent1">
                    <a:hueOff val="114395"/>
                    <a:lumOff val="-24975"/>
                  </a:schemeClr>
                </a:solidFill>
                <a:latin typeface="+mn-lt"/>
                <a:ea typeface="+mn-ea"/>
                <a:cs typeface="+mn-cs"/>
                <a:sym typeface="Helvetica Neue"/>
              </a:defRPr>
            </a:lvl1pPr>
            <a:lvl2pPr marL="0" indent="457200" defTabSz="2438339">
              <a:lnSpc>
                <a:spcPct val="80000"/>
              </a:lnSpc>
              <a:defRPr b="1" spc="-246" sz="24600">
                <a:solidFill>
                  <a:schemeClr val="accent1">
                    <a:hueOff val="114395"/>
                    <a:lumOff val="-24975"/>
                  </a:schemeClr>
                </a:solidFill>
                <a:latin typeface="+mn-lt"/>
                <a:ea typeface="+mn-ea"/>
                <a:cs typeface="+mn-cs"/>
                <a:sym typeface="Helvetica Neue"/>
              </a:defRPr>
            </a:lvl2pPr>
            <a:lvl3pPr marL="0" indent="914400" defTabSz="2438339">
              <a:lnSpc>
                <a:spcPct val="80000"/>
              </a:lnSpc>
              <a:defRPr b="1" spc="-246" sz="24600">
                <a:solidFill>
                  <a:schemeClr val="accent1">
                    <a:hueOff val="114395"/>
                    <a:lumOff val="-24975"/>
                  </a:schemeClr>
                </a:solidFill>
                <a:latin typeface="+mn-lt"/>
                <a:ea typeface="+mn-ea"/>
                <a:cs typeface="+mn-cs"/>
                <a:sym typeface="Helvetica Neue"/>
              </a:defRPr>
            </a:lvl3pPr>
            <a:lvl4pPr marL="0" indent="1371600" defTabSz="2438339">
              <a:lnSpc>
                <a:spcPct val="80000"/>
              </a:lnSpc>
              <a:defRPr b="1" spc="-246" sz="24600">
                <a:solidFill>
                  <a:schemeClr val="accent1">
                    <a:hueOff val="114395"/>
                    <a:lumOff val="-24975"/>
                  </a:schemeClr>
                </a:solidFill>
                <a:latin typeface="+mn-lt"/>
                <a:ea typeface="+mn-ea"/>
                <a:cs typeface="+mn-cs"/>
                <a:sym typeface="Helvetica Neue"/>
              </a:defRPr>
            </a:lvl4pPr>
            <a:lvl5pPr marL="0" indent="1828800" defTabSz="2438339">
              <a:lnSpc>
                <a:spcPct val="80000"/>
              </a:lnSpc>
              <a:defRPr b="1" spc="-246" sz="24600">
                <a:solidFill>
                  <a:schemeClr val="accent1">
                    <a:hueOff val="114395"/>
                    <a:lumOff val="-24975"/>
                  </a:schemeClr>
                </a:solidFill>
                <a:latin typeface="+mn-lt"/>
                <a:ea typeface="+mn-ea"/>
                <a:cs typeface="+mn-cs"/>
                <a:sym typeface="Helvetica Neue"/>
              </a:defRPr>
            </a:lvl5pPr>
          </a:lstStyle>
          <a:p>
            <a:pPr/>
            <a:r>
              <a:t>100%</a:t>
            </a:r>
          </a:p>
          <a:p>
            <a:pPr lvl="1"/>
            <a:r>
              <a:t/>
            </a:r>
          </a:p>
          <a:p>
            <a:pPr lvl="2"/>
            <a:r>
              <a:t/>
            </a:r>
          </a:p>
          <a:p>
            <a:pPr lvl="3"/>
            <a:r>
              <a:t/>
            </a:r>
          </a:p>
          <a:p>
            <a:pPr lvl="4"/>
            <a:r>
              <a:t/>
            </a:r>
          </a:p>
        </p:txBody>
      </p:sp>
      <p:sp>
        <p:nvSpPr>
          <p:cNvPr id="115"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2" name="Body Level One…"/>
          <p:cNvSpPr txBox="1"/>
          <p:nvPr>
            <p:ph type="body" sz="quarter" idx="1" hasCustomPrompt="1"/>
          </p:nvPr>
        </p:nvSpPr>
        <p:spPr>
          <a:xfrm>
            <a:off x="4083843" y="5232796"/>
            <a:ext cx="16216314" cy="3268267"/>
          </a:xfrm>
          <a:prstGeom prst="rect">
            <a:avLst/>
          </a:prstGeom>
        </p:spPr>
        <p:txBody>
          <a:bodyPr lIns="71437" tIns="71437" rIns="71437" bIns="71437" anchor="ctr"/>
          <a:lstStyle>
            <a:lvl1pPr marL="642937" indent="-482203" algn="l" defTabSz="2438339">
              <a:lnSpc>
                <a:spcPct val="90000"/>
              </a:lnSpc>
              <a:defRPr spc="-168" sz="8400">
                <a:solidFill>
                  <a:schemeClr val="accent1">
                    <a:hueOff val="114395"/>
                    <a:lumOff val="-24975"/>
                  </a:schemeClr>
                </a:solidFill>
                <a:latin typeface="Helvetica Neue Medium"/>
                <a:ea typeface="Helvetica Neue Medium"/>
                <a:cs typeface="Helvetica Neue Medium"/>
                <a:sym typeface="Helvetica Neue Medium"/>
              </a:defRPr>
            </a:lvl1pPr>
            <a:lvl2pPr marL="642937" indent="-25003" algn="l" defTabSz="2438339">
              <a:lnSpc>
                <a:spcPct val="90000"/>
              </a:lnSpc>
              <a:defRPr spc="-168" sz="8400">
                <a:solidFill>
                  <a:schemeClr val="accent1">
                    <a:hueOff val="114395"/>
                    <a:lumOff val="-24975"/>
                  </a:schemeClr>
                </a:solidFill>
                <a:latin typeface="Helvetica Neue Medium"/>
                <a:ea typeface="Helvetica Neue Medium"/>
                <a:cs typeface="Helvetica Neue Medium"/>
                <a:sym typeface="Helvetica Neue Medium"/>
              </a:defRPr>
            </a:lvl2pPr>
            <a:lvl3pPr marL="642937" indent="432196" algn="l" defTabSz="2438339">
              <a:lnSpc>
                <a:spcPct val="90000"/>
              </a:lnSpc>
              <a:defRPr spc="-168" sz="8400">
                <a:solidFill>
                  <a:schemeClr val="accent1">
                    <a:hueOff val="114395"/>
                    <a:lumOff val="-24975"/>
                  </a:schemeClr>
                </a:solidFill>
                <a:latin typeface="Helvetica Neue Medium"/>
                <a:ea typeface="Helvetica Neue Medium"/>
                <a:cs typeface="Helvetica Neue Medium"/>
                <a:sym typeface="Helvetica Neue Medium"/>
              </a:defRPr>
            </a:lvl3pPr>
            <a:lvl4pPr marL="642937" indent="889396" algn="l" defTabSz="2438339">
              <a:lnSpc>
                <a:spcPct val="90000"/>
              </a:lnSpc>
              <a:defRPr spc="-168" sz="8400">
                <a:solidFill>
                  <a:schemeClr val="accent1">
                    <a:hueOff val="114395"/>
                    <a:lumOff val="-24975"/>
                  </a:schemeClr>
                </a:solidFill>
                <a:latin typeface="Helvetica Neue Medium"/>
                <a:ea typeface="Helvetica Neue Medium"/>
                <a:cs typeface="Helvetica Neue Medium"/>
                <a:sym typeface="Helvetica Neue Medium"/>
              </a:defRPr>
            </a:lvl4pPr>
            <a:lvl5pPr marL="642937" indent="1346596" algn="l" defTabSz="2438339">
              <a:lnSpc>
                <a:spcPct val="90000"/>
              </a:lnSpc>
              <a:defRPr spc="-168" sz="84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23" name="Attribution"/>
          <p:cNvSpPr txBox="1"/>
          <p:nvPr>
            <p:ph type="body" sz="quarter" idx="21" hasCustomPrompt="1"/>
          </p:nvPr>
        </p:nvSpPr>
        <p:spPr>
          <a:xfrm>
            <a:off x="4762500" y="9036843"/>
            <a:ext cx="15537657" cy="648365"/>
          </a:xfrm>
          <a:prstGeom prst="rect">
            <a:avLst/>
          </a:prstGeom>
        </p:spPr>
        <p:txBody>
          <a:bodyPr lIns="71437" tIns="71437" rIns="71437" bIns="71437"/>
          <a:lstStyle>
            <a:lvl1pPr marL="0" indent="0" algn="l" defTabSz="825500">
              <a:defRPr b="1" sz="3200">
                <a:solidFill>
                  <a:srgbClr val="000000"/>
                </a:solidFill>
                <a:latin typeface="+mn-lt"/>
                <a:ea typeface="+mn-ea"/>
                <a:cs typeface="+mn-cs"/>
                <a:sym typeface="Helvetica Neue"/>
              </a:defRPr>
            </a:lvl1pPr>
          </a:lstStyle>
          <a:p>
            <a:pPr/>
            <a:r>
              <a:t>Attribution</a:t>
            </a:r>
          </a:p>
        </p:txBody>
      </p:sp>
      <p:sp>
        <p:nvSpPr>
          <p:cNvPr id="124"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1" name="Hot air balloons viewed from below against a blue sky"/>
          <p:cNvSpPr/>
          <p:nvPr>
            <p:ph type="pic" idx="21"/>
          </p:nvPr>
        </p:nvSpPr>
        <p:spPr>
          <a:xfrm>
            <a:off x="-2381250" y="986538"/>
            <a:ext cx="17634189" cy="11756127"/>
          </a:xfrm>
          <a:prstGeom prst="rect">
            <a:avLst/>
          </a:prstGeom>
        </p:spPr>
        <p:txBody>
          <a:bodyPr lIns="91439" tIns="45719" rIns="91439" bIns="45719">
            <a:noAutofit/>
          </a:bodyPr>
          <a:lstStyle/>
          <a:p>
            <a:pPr/>
          </a:p>
        </p:txBody>
      </p:sp>
      <p:sp>
        <p:nvSpPr>
          <p:cNvPr id="132" name="Hot air balloons viewed from below against a blue sky"/>
          <p:cNvSpPr/>
          <p:nvPr>
            <p:ph type="pic" sz="quarter" idx="22"/>
          </p:nvPr>
        </p:nvSpPr>
        <p:spPr>
          <a:xfrm>
            <a:off x="12237648" y="982265"/>
            <a:ext cx="8391908" cy="5572126"/>
          </a:xfrm>
          <a:prstGeom prst="rect">
            <a:avLst/>
          </a:prstGeom>
        </p:spPr>
        <p:txBody>
          <a:bodyPr lIns="91439" tIns="45719" rIns="91439" bIns="45719">
            <a:noAutofit/>
          </a:bodyPr>
          <a:lstStyle/>
          <a:p>
            <a:pPr/>
          </a:p>
        </p:txBody>
      </p:sp>
      <p:sp>
        <p:nvSpPr>
          <p:cNvPr id="133" name="Close-up of the top of a hot air balloon viewed from above"/>
          <p:cNvSpPr/>
          <p:nvPr>
            <p:ph type="pic" sz="quarter" idx="23"/>
          </p:nvPr>
        </p:nvSpPr>
        <p:spPr>
          <a:xfrm>
            <a:off x="12254507" y="7170539"/>
            <a:ext cx="8358189" cy="5572126"/>
          </a:xfrm>
          <a:prstGeom prst="rect">
            <a:avLst/>
          </a:prstGeom>
        </p:spPr>
        <p:txBody>
          <a:bodyPr lIns="91439" tIns="45719" rIns="91439" bIns="45719">
            <a:noAutofit/>
          </a:bodyPr>
          <a:lstStyle/>
          <a:p>
            <a:pPr/>
          </a:p>
        </p:txBody>
      </p:sp>
      <p:sp>
        <p:nvSpPr>
          <p:cNvPr id="134"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1" name="Hot air balloons viewed from below against a blue sky"/>
          <p:cNvSpPr/>
          <p:nvPr>
            <p:ph type="pic" idx="21"/>
          </p:nvPr>
        </p:nvSpPr>
        <p:spPr>
          <a:xfrm>
            <a:off x="1905000" y="0"/>
            <a:ext cx="20574000" cy="13716000"/>
          </a:xfrm>
          <a:prstGeom prst="rect">
            <a:avLst/>
          </a:prstGeom>
        </p:spPr>
        <p:txBody>
          <a:bodyPr lIns="91439" tIns="45719" rIns="91439" bIns="45719">
            <a:noAutofit/>
          </a:bodyPr>
          <a:lstStyle/>
          <a:p>
            <a:pPr/>
          </a:p>
        </p:txBody>
      </p:sp>
      <p:sp>
        <p:nvSpPr>
          <p:cNvPr id="142" name="Slide Number"/>
          <p:cNvSpPr txBox="1"/>
          <p:nvPr>
            <p:ph type="sldNum" sz="quarter" idx="2"/>
          </p:nvPr>
        </p:nvSpPr>
        <p:spPr>
          <a:xfrm>
            <a:off x="11987110" y="12954297"/>
            <a:ext cx="409780"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49"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56" name="Title Text"/>
          <p:cNvSpPr txBox="1"/>
          <p:nvPr>
            <p:ph type="title"/>
          </p:nvPr>
        </p:nvSpPr>
        <p:spPr>
          <a:xfrm>
            <a:off x="3048000" y="2244725"/>
            <a:ext cx="18288000" cy="4775201"/>
          </a:xfrm>
          <a:prstGeom prst="rect">
            <a:avLst/>
          </a:prstGeom>
        </p:spPr>
        <p:txBody>
          <a:bodyPr lIns="91439" tIns="91439" rIns="91439" bIns="91439"/>
          <a:lstStyle>
            <a:lvl1pPr defTabSz="1828800">
              <a:lnSpc>
                <a:spcPct val="90000"/>
              </a:lnSpc>
              <a:defRPr sz="12000">
                <a:solidFill>
                  <a:srgbClr val="000000"/>
                </a:solidFill>
                <a:latin typeface="Avenir Medium"/>
                <a:ea typeface="Avenir Medium"/>
                <a:cs typeface="Avenir Medium"/>
                <a:sym typeface="Avenir Medium"/>
              </a:defRPr>
            </a:lvl1pPr>
          </a:lstStyle>
          <a:p>
            <a:pPr/>
            <a:r>
              <a:t>Title Text</a:t>
            </a:r>
          </a:p>
        </p:txBody>
      </p:sp>
      <p:sp>
        <p:nvSpPr>
          <p:cNvPr id="157" name="Body Level One…"/>
          <p:cNvSpPr txBox="1"/>
          <p:nvPr>
            <p:ph type="body" sz="quarter" idx="1"/>
          </p:nvPr>
        </p:nvSpPr>
        <p:spPr>
          <a:xfrm>
            <a:off x="3048000" y="7204075"/>
            <a:ext cx="18288000" cy="3311525"/>
          </a:xfrm>
          <a:prstGeom prst="rect">
            <a:avLst/>
          </a:prstGeom>
        </p:spPr>
        <p:txBody>
          <a:bodyPr lIns="91439" tIns="91439" rIns="91439" bIns="91439"/>
          <a:lstStyle>
            <a:lvl1pPr marL="0" indent="0" defTabSz="1828800">
              <a:lnSpc>
                <a:spcPct val="90000"/>
              </a:lnSpc>
              <a:spcBef>
                <a:spcPts val="2000"/>
              </a:spcBef>
              <a:defRPr sz="4800">
                <a:solidFill>
                  <a:srgbClr val="000000"/>
                </a:solidFill>
                <a:latin typeface="Calibri"/>
                <a:ea typeface="Calibri"/>
                <a:cs typeface="Calibri"/>
                <a:sym typeface="Calibri"/>
              </a:defRPr>
            </a:lvl1pPr>
            <a:lvl2pPr marL="0" indent="457200" defTabSz="1828800">
              <a:lnSpc>
                <a:spcPct val="90000"/>
              </a:lnSpc>
              <a:spcBef>
                <a:spcPts val="2000"/>
              </a:spcBef>
              <a:defRPr sz="4800">
                <a:solidFill>
                  <a:srgbClr val="000000"/>
                </a:solidFill>
                <a:latin typeface="Calibri"/>
                <a:ea typeface="Calibri"/>
                <a:cs typeface="Calibri"/>
                <a:sym typeface="Calibri"/>
              </a:defRPr>
            </a:lvl2pPr>
            <a:lvl3pPr marL="0" indent="914400" defTabSz="1828800">
              <a:lnSpc>
                <a:spcPct val="90000"/>
              </a:lnSpc>
              <a:spcBef>
                <a:spcPts val="2000"/>
              </a:spcBef>
              <a:defRPr sz="4800">
                <a:solidFill>
                  <a:srgbClr val="000000"/>
                </a:solidFill>
                <a:latin typeface="Calibri"/>
                <a:ea typeface="Calibri"/>
                <a:cs typeface="Calibri"/>
                <a:sym typeface="Calibri"/>
              </a:defRPr>
            </a:lvl3pPr>
            <a:lvl4pPr marL="0" indent="1371600" defTabSz="1828800">
              <a:lnSpc>
                <a:spcPct val="90000"/>
              </a:lnSpc>
              <a:spcBef>
                <a:spcPts val="2000"/>
              </a:spcBef>
              <a:defRPr sz="4800">
                <a:solidFill>
                  <a:srgbClr val="000000"/>
                </a:solidFill>
                <a:latin typeface="Calibri"/>
                <a:ea typeface="Calibri"/>
                <a:cs typeface="Calibri"/>
                <a:sym typeface="Calibri"/>
              </a:defRPr>
            </a:lvl4pPr>
            <a:lvl5pPr marL="0" indent="1828800" defTabSz="1828800">
              <a:lnSpc>
                <a:spcPct val="90000"/>
              </a:lnSpc>
              <a:spcBef>
                <a:spcPts val="2000"/>
              </a:spcBef>
              <a:defRPr sz="48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8" name="Slide Number"/>
          <p:cNvSpPr txBox="1"/>
          <p:nvPr>
            <p:ph type="sldNum" sz="quarter" idx="2"/>
          </p:nvPr>
        </p:nvSpPr>
        <p:spPr>
          <a:xfrm>
            <a:off x="22192337" y="12808585"/>
            <a:ext cx="515264" cy="538480"/>
          </a:xfrm>
          <a:prstGeom prst="rect">
            <a:avLst/>
          </a:prstGeom>
        </p:spPr>
        <p:txBody>
          <a:bodyPr lIns="91439" tIns="91439" rIns="91439" bIns="91439">
            <a:spAutoFit/>
          </a:bodyPr>
          <a:lstStyle>
            <a:lvl1pP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5" name="Title Text"/>
          <p:cNvSpPr txBox="1"/>
          <p:nvPr>
            <p:ph type="title"/>
          </p:nvPr>
        </p:nvSpPr>
        <p:spPr>
          <a:prstGeom prst="rect">
            <a:avLst/>
          </a:prstGeom>
        </p:spPr>
        <p:txBody>
          <a:bodyPr/>
          <a:lstStyle/>
          <a:p>
            <a:pPr/>
            <a:r>
              <a:t>Title Text</a:t>
            </a:r>
          </a:p>
        </p:txBody>
      </p:sp>
      <p:sp>
        <p:nvSpPr>
          <p:cNvPr id="166"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74" name="Title Text"/>
          <p:cNvSpPr txBox="1"/>
          <p:nvPr>
            <p:ph type="title"/>
          </p:nvPr>
        </p:nvSpPr>
        <p:spPr>
          <a:xfrm>
            <a:off x="1451199" y="3078799"/>
            <a:ext cx="21031201" cy="2651201"/>
          </a:xfrm>
          <a:prstGeom prst="rect">
            <a:avLst/>
          </a:prstGeom>
        </p:spPr>
        <p:txBody>
          <a:bodyPr lIns="91399" tIns="91399" rIns="91399" bIns="91399" anchor="ctr"/>
          <a:lstStyle>
            <a:lvl1pPr algn="l">
              <a:lnSpc>
                <a:spcPct val="90000"/>
              </a:lnSpc>
              <a:defRPr sz="7400">
                <a:solidFill>
                  <a:srgbClr val="000000"/>
                </a:solidFill>
              </a:defRPr>
            </a:lvl1pPr>
          </a:lstStyle>
          <a:p>
            <a:pPr/>
            <a:r>
              <a:t>Title Text</a:t>
            </a:r>
          </a:p>
        </p:txBody>
      </p:sp>
      <p:sp>
        <p:nvSpPr>
          <p:cNvPr id="175" name="Body Level One…"/>
          <p:cNvSpPr txBox="1"/>
          <p:nvPr>
            <p:ph type="body" sz="half" idx="1"/>
          </p:nvPr>
        </p:nvSpPr>
        <p:spPr>
          <a:xfrm>
            <a:off x="1590650" y="5324200"/>
            <a:ext cx="21031201" cy="6038401"/>
          </a:xfrm>
          <a:prstGeom prst="rect">
            <a:avLst/>
          </a:prstGeom>
        </p:spPr>
        <p:txBody>
          <a:bodyPr lIns="91399" tIns="91399" rIns="91399" bIns="91399"/>
          <a:lstStyle>
            <a:lvl1pPr marL="986366" indent="-846666" algn="l">
              <a:lnSpc>
                <a:spcPct val="90000"/>
              </a:lnSpc>
              <a:spcBef>
                <a:spcPts val="2100"/>
              </a:spcBef>
              <a:buClr>
                <a:srgbClr val="000000"/>
              </a:buClr>
              <a:buSzPts val="4800"/>
              <a:buFont typeface="Helvetica"/>
              <a:buChar char="•"/>
              <a:defRPr sz="4800">
                <a:solidFill>
                  <a:srgbClr val="595959"/>
                </a:solidFill>
              </a:defRPr>
            </a:lvl1pPr>
            <a:lvl2pPr marL="1685471" indent="-1088571" algn="l">
              <a:lnSpc>
                <a:spcPct val="90000"/>
              </a:lnSpc>
              <a:spcBef>
                <a:spcPts val="2100"/>
              </a:spcBef>
              <a:buClr>
                <a:srgbClr val="000000"/>
              </a:buClr>
              <a:buSzPts val="4800"/>
              <a:buFont typeface="Helvetica"/>
              <a:buChar char="•"/>
              <a:defRPr sz="4800">
                <a:solidFill>
                  <a:srgbClr val="595959"/>
                </a:solidFill>
              </a:defRPr>
            </a:lvl2pPr>
            <a:lvl3pPr marL="2142671" indent="-1088571" algn="l">
              <a:lnSpc>
                <a:spcPct val="90000"/>
              </a:lnSpc>
              <a:spcBef>
                <a:spcPts val="2100"/>
              </a:spcBef>
              <a:buClr>
                <a:srgbClr val="000000"/>
              </a:buClr>
              <a:buSzPts val="4800"/>
              <a:buFont typeface="Helvetica"/>
              <a:buChar char="•"/>
              <a:defRPr sz="4800">
                <a:solidFill>
                  <a:srgbClr val="595959"/>
                </a:solidFill>
              </a:defRPr>
            </a:lvl3pPr>
            <a:lvl4pPr marL="2599871" indent="-1088571" algn="l">
              <a:lnSpc>
                <a:spcPct val="90000"/>
              </a:lnSpc>
              <a:spcBef>
                <a:spcPts val="2100"/>
              </a:spcBef>
              <a:buClr>
                <a:srgbClr val="000000"/>
              </a:buClr>
              <a:buSzPts val="4800"/>
              <a:buFont typeface="Helvetica"/>
              <a:buChar char="•"/>
              <a:defRPr sz="4800">
                <a:solidFill>
                  <a:srgbClr val="595959"/>
                </a:solidFill>
              </a:defRPr>
            </a:lvl4pPr>
            <a:lvl5pPr marL="3057071" indent="-1088571" algn="l">
              <a:lnSpc>
                <a:spcPct val="90000"/>
              </a:lnSpc>
              <a:spcBef>
                <a:spcPts val="2100"/>
              </a:spcBef>
              <a:buClr>
                <a:srgbClr val="000000"/>
              </a:buClr>
              <a:buSzPts val="4800"/>
              <a:buFont typeface="Helvetica"/>
              <a:buChar char="•"/>
              <a:defRPr sz="4800">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176" name="Google Shape;63;p13"/>
          <p:cNvSpPr/>
          <p:nvPr/>
        </p:nvSpPr>
        <p:spPr>
          <a:xfrm>
            <a:off x="-10550" y="-15651"/>
            <a:ext cx="24450401" cy="13732001"/>
          </a:xfrm>
          <a:prstGeom prst="rect">
            <a:avLst/>
          </a:prstGeom>
          <a:solidFill>
            <a:srgbClr val="F0F0F0"/>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177" name="Slide Number"/>
          <p:cNvSpPr txBox="1"/>
          <p:nvPr>
            <p:ph type="sldNum" sz="quarter" idx="2"/>
          </p:nvPr>
        </p:nvSpPr>
        <p:spPr>
          <a:xfrm>
            <a:off x="22203132" y="12835986"/>
            <a:ext cx="504468" cy="483830"/>
          </a:xfrm>
          <a:prstGeom prst="rect">
            <a:avLst/>
          </a:prstGeom>
        </p:spPr>
        <p:txBody>
          <a:bodyPr lIns="91399" tIns="91399" rIns="91399" bIns="91399">
            <a:spAutoFit/>
          </a:bodyPr>
          <a:lstStyle>
            <a:lvl1pPr>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8" name="Close-up of the top of a hot air balloon viewed from above"/>
          <p:cNvSpPr/>
          <p:nvPr>
            <p:ph type="pic" idx="21"/>
          </p:nvPr>
        </p:nvSpPr>
        <p:spPr>
          <a:xfrm>
            <a:off x="1905000" y="0"/>
            <a:ext cx="20574000" cy="13716000"/>
          </a:xfrm>
          <a:prstGeom prst="rect">
            <a:avLst/>
          </a:prstGeom>
        </p:spPr>
        <p:txBody>
          <a:bodyPr lIns="91439" tIns="45719" rIns="91439" bIns="45719">
            <a:noAutofit/>
          </a:bodyPr>
          <a:lstStyle/>
          <a:p>
            <a:pPr/>
          </a:p>
        </p:txBody>
      </p:sp>
      <p:sp>
        <p:nvSpPr>
          <p:cNvPr id="29" name="Presentation Title"/>
          <p:cNvSpPr txBox="1"/>
          <p:nvPr>
            <p:ph type="title" hasCustomPrompt="1"/>
          </p:nvPr>
        </p:nvSpPr>
        <p:spPr>
          <a:xfrm>
            <a:off x="4030265" y="7286625"/>
            <a:ext cx="16323470" cy="4643438"/>
          </a:xfrm>
          <a:prstGeom prst="rect">
            <a:avLst/>
          </a:prstGeom>
        </p:spPr>
        <p:txBody>
          <a:bodyPr lIns="71437" tIns="71437" rIns="71437" bIns="71437"/>
          <a:lstStyle>
            <a:lvl1pPr algn="l" defTabSz="2438339">
              <a:lnSpc>
                <a:spcPct val="80000"/>
              </a:lnSpc>
              <a:defRPr b="1" spc="-228" sz="11400">
                <a:solidFill>
                  <a:srgbClr val="FFFFFF"/>
                </a:solidFill>
                <a:latin typeface="+mn-lt"/>
                <a:ea typeface="+mn-ea"/>
                <a:cs typeface="+mn-cs"/>
                <a:sym typeface="Helvetica Neue"/>
              </a:defRPr>
            </a:lvl1pPr>
          </a:lstStyle>
          <a:p>
            <a:pPr/>
            <a:r>
              <a:t>Presentation Title</a:t>
            </a:r>
          </a:p>
        </p:txBody>
      </p:sp>
      <p:sp>
        <p:nvSpPr>
          <p:cNvPr id="30" name="Body Level One…"/>
          <p:cNvSpPr txBox="1"/>
          <p:nvPr>
            <p:ph type="body" sz="quarter" idx="1" hasCustomPrompt="1"/>
          </p:nvPr>
        </p:nvSpPr>
        <p:spPr>
          <a:xfrm>
            <a:off x="4030265" y="11858625"/>
            <a:ext cx="16323470" cy="969988"/>
          </a:xfrm>
          <a:prstGeom prst="rect">
            <a:avLst/>
          </a:prstGeom>
        </p:spPr>
        <p:txBody>
          <a:bodyPr lIns="71437" tIns="71437" rIns="71437" bIns="71437"/>
          <a:lstStyle>
            <a:lvl1pPr marL="0" indent="0" algn="l" defTabSz="825500">
              <a:defRPr b="1">
                <a:solidFill>
                  <a:srgbClr val="FFFFFF"/>
                </a:solidFill>
                <a:latin typeface="+mn-lt"/>
                <a:ea typeface="+mn-ea"/>
                <a:cs typeface="+mn-cs"/>
                <a:sym typeface="Helvetica Neue"/>
              </a:defRPr>
            </a:lvl1pPr>
            <a:lvl2pPr marL="0" indent="457200" algn="l" defTabSz="825500">
              <a:defRPr b="1">
                <a:solidFill>
                  <a:srgbClr val="FFFFFF"/>
                </a:solidFill>
                <a:latin typeface="+mn-lt"/>
                <a:ea typeface="+mn-ea"/>
                <a:cs typeface="+mn-cs"/>
                <a:sym typeface="Helvetica Neue"/>
              </a:defRPr>
            </a:lvl2pPr>
            <a:lvl3pPr marL="0" indent="914400" algn="l" defTabSz="825500">
              <a:defRPr b="1">
                <a:solidFill>
                  <a:srgbClr val="FFFFFF"/>
                </a:solidFill>
                <a:latin typeface="+mn-lt"/>
                <a:ea typeface="+mn-ea"/>
                <a:cs typeface="+mn-cs"/>
                <a:sym typeface="Helvetica Neue"/>
              </a:defRPr>
            </a:lvl3pPr>
            <a:lvl4pPr marL="0" indent="1371600" algn="l" defTabSz="825500">
              <a:defRPr b="1">
                <a:solidFill>
                  <a:srgbClr val="FFFFFF"/>
                </a:solidFill>
                <a:latin typeface="+mn-lt"/>
                <a:ea typeface="+mn-ea"/>
                <a:cs typeface="+mn-cs"/>
                <a:sym typeface="Helvetica Neue"/>
              </a:defRPr>
            </a:lvl4pPr>
            <a:lvl5pPr marL="0" indent="1828800" algn="l" defTabSz="825500">
              <a:defRPr b="1">
                <a:solidFill>
                  <a:srgbClr val="FFFFFF"/>
                </a:solidFill>
                <a:latin typeface="+mn-lt"/>
                <a:ea typeface="+mn-ea"/>
                <a:cs typeface="+mn-cs"/>
                <a:sym typeface="Helvetica Neue"/>
              </a:defRPr>
            </a:lvl5pPr>
          </a:lstStyle>
          <a:p>
            <a:pPr/>
            <a:r>
              <a:t>Presentation Subtitle</a:t>
            </a:r>
          </a:p>
          <a:p>
            <a:pPr lvl="1"/>
            <a:r>
              <a:t/>
            </a:r>
          </a:p>
          <a:p>
            <a:pPr lvl="2"/>
            <a:r>
              <a:t/>
            </a:r>
          </a:p>
          <a:p>
            <a:pPr lvl="3"/>
            <a:r>
              <a:t/>
            </a:r>
          </a:p>
          <a:p>
            <a:pPr lvl="4"/>
            <a:r>
              <a:t/>
            </a:r>
          </a:p>
        </p:txBody>
      </p:sp>
      <p:sp>
        <p:nvSpPr>
          <p:cNvPr id="31" name="Author and Date"/>
          <p:cNvSpPr txBox="1"/>
          <p:nvPr>
            <p:ph type="body" sz="quarter" idx="22" hasCustomPrompt="1"/>
          </p:nvPr>
        </p:nvSpPr>
        <p:spPr>
          <a:xfrm>
            <a:off x="4030265" y="803671"/>
            <a:ext cx="16323471" cy="648365"/>
          </a:xfrm>
          <a:prstGeom prst="rect">
            <a:avLst/>
          </a:prstGeom>
        </p:spPr>
        <p:txBody>
          <a:bodyPr lIns="71437" tIns="71437" rIns="71437" bIns="71437"/>
          <a:lstStyle>
            <a:lvl1pPr marL="0" indent="0" algn="l" defTabSz="825500">
              <a:defRPr b="1" sz="3200">
                <a:solidFill>
                  <a:srgbClr val="000000"/>
                </a:solidFill>
                <a:latin typeface="+mn-lt"/>
                <a:ea typeface="+mn-ea"/>
                <a:cs typeface="+mn-cs"/>
                <a:sym typeface="Helvetica Neue"/>
              </a:defRPr>
            </a:lvl1pPr>
          </a:lstStyle>
          <a:p>
            <a:pPr/>
            <a:r>
              <a:t>Author and Date</a:t>
            </a:r>
          </a:p>
        </p:txBody>
      </p:sp>
      <p:sp>
        <p:nvSpPr>
          <p:cNvPr id="32" name="Slide Number"/>
          <p:cNvSpPr txBox="1"/>
          <p:nvPr>
            <p:ph type="sldNum" sz="quarter" idx="2"/>
          </p:nvPr>
        </p:nvSpPr>
        <p:spPr>
          <a:xfrm>
            <a:off x="11982253" y="12954297"/>
            <a:ext cx="409779"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9" name="Close-up of a hot air balloon viewed from below"/>
          <p:cNvSpPr/>
          <p:nvPr>
            <p:ph type="pic" idx="21"/>
          </p:nvPr>
        </p:nvSpPr>
        <p:spPr>
          <a:xfrm>
            <a:off x="9441656" y="973876"/>
            <a:ext cx="17706452" cy="11759790"/>
          </a:xfrm>
          <a:prstGeom prst="rect">
            <a:avLst/>
          </a:prstGeom>
        </p:spPr>
        <p:txBody>
          <a:bodyPr lIns="91439" tIns="45719" rIns="91439" bIns="45719">
            <a:noAutofit/>
          </a:bodyPr>
          <a:lstStyle/>
          <a:p>
            <a:pPr/>
          </a:p>
        </p:txBody>
      </p:sp>
      <p:sp>
        <p:nvSpPr>
          <p:cNvPr id="40" name="Body Level One…"/>
          <p:cNvSpPr txBox="1"/>
          <p:nvPr>
            <p:ph type="body" sz="quarter" idx="1" hasCustomPrompt="1"/>
          </p:nvPr>
        </p:nvSpPr>
        <p:spPr>
          <a:xfrm>
            <a:off x="4030265" y="7036593"/>
            <a:ext cx="7179470" cy="5687672"/>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vl2pPr marL="0" indent="457200" algn="l" defTabSz="825500">
              <a:defRPr b="1">
                <a:solidFill>
                  <a:srgbClr val="000000"/>
                </a:solidFill>
                <a:latin typeface="+mn-lt"/>
                <a:ea typeface="+mn-ea"/>
                <a:cs typeface="+mn-cs"/>
                <a:sym typeface="Helvetica Neue"/>
              </a:defRPr>
            </a:lvl2pPr>
            <a:lvl3pPr marL="0" indent="914400" algn="l" defTabSz="825500">
              <a:defRPr b="1">
                <a:solidFill>
                  <a:srgbClr val="000000"/>
                </a:solidFill>
                <a:latin typeface="+mn-lt"/>
                <a:ea typeface="+mn-ea"/>
                <a:cs typeface="+mn-cs"/>
                <a:sym typeface="Helvetica Neue"/>
              </a:defRPr>
            </a:lvl3pPr>
            <a:lvl4pPr marL="0" indent="1371600" algn="l" defTabSz="825500">
              <a:defRPr b="1">
                <a:solidFill>
                  <a:srgbClr val="000000"/>
                </a:solidFill>
                <a:latin typeface="+mn-lt"/>
                <a:ea typeface="+mn-ea"/>
                <a:cs typeface="+mn-cs"/>
                <a:sym typeface="Helvetica Neue"/>
              </a:defRPr>
            </a:lvl4pPr>
            <a:lvl5pPr marL="0" indent="1828800" algn="l" defTabSz="825500">
              <a:defRPr b="1">
                <a:solidFill>
                  <a:srgbClr val="000000"/>
                </a:solidFill>
                <a:latin typeface="+mn-lt"/>
                <a:ea typeface="+mn-ea"/>
                <a:cs typeface="+mn-cs"/>
                <a:sym typeface="Helvetica Neue"/>
              </a:defRPr>
            </a:lvl5pPr>
          </a:lstStyle>
          <a:p>
            <a:pPr/>
            <a:r>
              <a:t>Slide Subtitle</a:t>
            </a:r>
          </a:p>
          <a:p>
            <a:pPr lvl="1"/>
            <a:r>
              <a:t/>
            </a:r>
          </a:p>
          <a:p>
            <a:pPr lvl="2"/>
            <a:r>
              <a:t/>
            </a:r>
          </a:p>
          <a:p>
            <a:pPr lvl="3"/>
            <a:r>
              <a:t/>
            </a:r>
          </a:p>
          <a:p>
            <a:pPr lvl="4"/>
            <a:r>
              <a:t/>
            </a:r>
          </a:p>
        </p:txBody>
      </p:sp>
      <p:sp>
        <p:nvSpPr>
          <p:cNvPr id="41" name="Slide Title"/>
          <p:cNvSpPr txBox="1"/>
          <p:nvPr>
            <p:ph type="title" hasCustomPrompt="1"/>
          </p:nvPr>
        </p:nvSpPr>
        <p:spPr>
          <a:xfrm>
            <a:off x="4030265" y="973876"/>
            <a:ext cx="7179470" cy="6169874"/>
          </a:xfrm>
          <a:prstGeom prst="rect">
            <a:avLst/>
          </a:prstGeom>
        </p:spPr>
        <p:txBody>
          <a:bodyPr lIns="71437" tIns="71437" rIns="71437" bIns="71437"/>
          <a:lstStyle>
            <a:lvl1pPr algn="l" defTabSz="2438339">
              <a:lnSpc>
                <a:spcPct val="80000"/>
              </a:lnSpc>
              <a:defRPr b="1" spc="-168" sz="8400">
                <a:solidFill>
                  <a:schemeClr val="accent1">
                    <a:hueOff val="114395"/>
                    <a:lumOff val="-24975"/>
                  </a:schemeClr>
                </a:solidFill>
                <a:latin typeface="+mn-lt"/>
                <a:ea typeface="+mn-ea"/>
                <a:cs typeface="+mn-cs"/>
                <a:sym typeface="Helvetica Neue"/>
              </a:defRPr>
            </a:lvl1pPr>
          </a:lstStyle>
          <a:p>
            <a:pPr/>
            <a:r>
              <a:t>Slide Title</a:t>
            </a:r>
          </a:p>
        </p:txBody>
      </p:sp>
      <p:sp>
        <p:nvSpPr>
          <p:cNvPr id="42"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9" name="Body Level One…"/>
          <p:cNvSpPr txBox="1"/>
          <p:nvPr>
            <p:ph type="body" idx="1" hasCustomPrompt="1"/>
          </p:nvPr>
        </p:nvSpPr>
        <p:spPr>
          <a:xfrm>
            <a:off x="4030265" y="4161234"/>
            <a:ext cx="16323470" cy="8572501"/>
          </a:xfrm>
          <a:prstGeom prst="rect">
            <a:avLst/>
          </a:prstGeom>
        </p:spPr>
        <p:txBody>
          <a:bodyPr lIns="71437" tIns="71437" rIns="71437" bIns="71437"/>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50" name="Slide Subtitle"/>
          <p:cNvSpPr txBox="1"/>
          <p:nvPr>
            <p:ph type="body" sz="quarter" idx="21" hasCustomPrompt="1"/>
          </p:nvPr>
        </p:nvSpPr>
        <p:spPr>
          <a:xfrm>
            <a:off x="4030265" y="1987000"/>
            <a:ext cx="16323471"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pPr/>
            <a:r>
              <a:t>Slide Subtitle</a:t>
            </a:r>
          </a:p>
        </p:txBody>
      </p:sp>
      <p:sp>
        <p:nvSpPr>
          <p:cNvPr id="51" name="Slide Title"/>
          <p:cNvSpPr txBox="1"/>
          <p:nvPr>
            <p:ph type="title" hasCustomPrompt="1"/>
          </p:nvPr>
        </p:nvSpPr>
        <p:spPr>
          <a:xfrm>
            <a:off x="4030265" y="619125"/>
            <a:ext cx="16323470" cy="1428750"/>
          </a:xfrm>
          <a:prstGeom prst="rect">
            <a:avLst/>
          </a:prstGeom>
        </p:spPr>
        <p:txBody>
          <a:bodyPr lIns="71437" tIns="71437" rIns="71437" bIns="71437" anchor="t"/>
          <a:lstStyle>
            <a:lvl1pPr algn="l" defTabSz="2438339">
              <a:lnSpc>
                <a:spcPct val="80000"/>
              </a:lnSpc>
              <a:defRPr b="1" spc="-168" sz="8400">
                <a:solidFill>
                  <a:schemeClr val="accent1">
                    <a:hueOff val="114395"/>
                    <a:lumOff val="-24975"/>
                  </a:schemeClr>
                </a:solidFill>
                <a:latin typeface="+mn-lt"/>
                <a:ea typeface="+mn-ea"/>
                <a:cs typeface="+mn-cs"/>
                <a:sym typeface="Helvetica Neue"/>
              </a:defRPr>
            </a:lvl1pPr>
          </a:lstStyle>
          <a:p>
            <a:pPr/>
            <a:r>
              <a:t>Slide Title</a:t>
            </a:r>
          </a:p>
        </p:txBody>
      </p:sp>
      <p:sp>
        <p:nvSpPr>
          <p:cNvPr id="52"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9" name="Body Level One…"/>
          <p:cNvSpPr txBox="1"/>
          <p:nvPr>
            <p:ph type="body" idx="1" hasCustomPrompt="1"/>
          </p:nvPr>
        </p:nvSpPr>
        <p:spPr>
          <a:xfrm>
            <a:off x="4030265" y="4161234"/>
            <a:ext cx="16323470" cy="8572501"/>
          </a:xfrm>
          <a:prstGeom prst="rect">
            <a:avLst/>
          </a:prstGeom>
        </p:spPr>
        <p:txBody>
          <a:bodyPr lIns="71437" tIns="71437" rIns="71437" bIns="71437" numCol="2" spcCol="828785"/>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Hot air balloons viewed from below against a blue sky"/>
          <p:cNvSpPr/>
          <p:nvPr>
            <p:ph type="pic" idx="21"/>
          </p:nvPr>
        </p:nvSpPr>
        <p:spPr>
          <a:xfrm>
            <a:off x="8387953" y="982265"/>
            <a:ext cx="17698317" cy="11751470"/>
          </a:xfrm>
          <a:prstGeom prst="rect">
            <a:avLst/>
          </a:prstGeom>
        </p:spPr>
        <p:txBody>
          <a:bodyPr lIns="91439" tIns="45719" rIns="91439" bIns="45719">
            <a:noAutofit/>
          </a:bodyPr>
          <a:lstStyle/>
          <a:p>
            <a:pPr/>
          </a:p>
        </p:txBody>
      </p:sp>
      <p:sp>
        <p:nvSpPr>
          <p:cNvPr id="68" name="Slide Title"/>
          <p:cNvSpPr txBox="1"/>
          <p:nvPr>
            <p:ph type="title" hasCustomPrompt="1"/>
          </p:nvPr>
        </p:nvSpPr>
        <p:spPr>
          <a:xfrm>
            <a:off x="4030265" y="625078"/>
            <a:ext cx="7179470" cy="1428751"/>
          </a:xfrm>
          <a:prstGeom prst="rect">
            <a:avLst/>
          </a:prstGeom>
        </p:spPr>
        <p:txBody>
          <a:bodyPr lIns="71437" tIns="71437" rIns="71437" bIns="71437" anchor="t"/>
          <a:lstStyle>
            <a:lvl1pPr algn="l" defTabSz="2438339">
              <a:lnSpc>
                <a:spcPct val="80000"/>
              </a:lnSpc>
              <a:defRPr b="1" spc="-168" sz="8400">
                <a:solidFill>
                  <a:schemeClr val="accent1">
                    <a:hueOff val="114395"/>
                    <a:lumOff val="-24975"/>
                  </a:schemeClr>
                </a:solidFill>
                <a:latin typeface="+mn-lt"/>
                <a:ea typeface="+mn-ea"/>
                <a:cs typeface="+mn-cs"/>
                <a:sym typeface="Helvetica Neue"/>
              </a:defRPr>
            </a:lvl1pPr>
          </a:lstStyle>
          <a:p>
            <a:pPr/>
            <a:r>
              <a:t>Slide Title</a:t>
            </a:r>
          </a:p>
        </p:txBody>
      </p:sp>
      <p:sp>
        <p:nvSpPr>
          <p:cNvPr id="69" name="Slide Subtitle"/>
          <p:cNvSpPr txBox="1"/>
          <p:nvPr>
            <p:ph type="body" sz="quarter" idx="22" hasCustomPrompt="1"/>
          </p:nvPr>
        </p:nvSpPr>
        <p:spPr>
          <a:xfrm>
            <a:off x="4030265" y="1987000"/>
            <a:ext cx="7179470"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pPr/>
            <a:r>
              <a:t>Slide Subtitle</a:t>
            </a:r>
          </a:p>
        </p:txBody>
      </p:sp>
      <p:sp>
        <p:nvSpPr>
          <p:cNvPr id="70" name="Body Level One…"/>
          <p:cNvSpPr txBox="1"/>
          <p:nvPr>
            <p:ph type="body" sz="quarter" idx="1" hasCustomPrompt="1"/>
          </p:nvPr>
        </p:nvSpPr>
        <p:spPr>
          <a:xfrm>
            <a:off x="4030265" y="4894026"/>
            <a:ext cx="7179470" cy="7865382"/>
          </a:xfrm>
          <a:prstGeom prst="rect">
            <a:avLst/>
          </a:prstGeom>
        </p:spPr>
        <p:txBody>
          <a:bodyPr lIns="71437" tIns="71437" rIns="71437" bIns="71437"/>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71"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003462"/>
        </a:solidFill>
      </p:bgPr>
    </p:bg>
    <p:spTree>
      <p:nvGrpSpPr>
        <p:cNvPr id="1" name=""/>
        <p:cNvGrpSpPr/>
        <p:nvPr/>
      </p:nvGrpSpPr>
      <p:grpSpPr>
        <a:xfrm>
          <a:off x="0" y="0"/>
          <a:ext cx="0" cy="0"/>
          <a:chOff x="0" y="0"/>
          <a:chExt cx="0" cy="0"/>
        </a:xfrm>
      </p:grpSpPr>
      <p:sp>
        <p:nvSpPr>
          <p:cNvPr id="78" name="Section Title"/>
          <p:cNvSpPr txBox="1"/>
          <p:nvPr>
            <p:ph type="title" hasCustomPrompt="1"/>
          </p:nvPr>
        </p:nvSpPr>
        <p:spPr>
          <a:xfrm>
            <a:off x="4030265" y="4536281"/>
            <a:ext cx="16323470" cy="4643438"/>
          </a:xfrm>
          <a:prstGeom prst="rect">
            <a:avLst/>
          </a:prstGeom>
        </p:spPr>
        <p:txBody>
          <a:bodyPr lIns="71437" tIns="71437" rIns="71437" bIns="71437" anchor="ctr"/>
          <a:lstStyle>
            <a:lvl1pPr algn="l" defTabSz="2438339">
              <a:lnSpc>
                <a:spcPct val="80000"/>
              </a:lnSpc>
              <a:defRPr spc="-228" sz="114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9"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6" name="Slide Title"/>
          <p:cNvSpPr txBox="1"/>
          <p:nvPr>
            <p:ph type="title" hasCustomPrompt="1"/>
          </p:nvPr>
        </p:nvSpPr>
        <p:spPr>
          <a:xfrm>
            <a:off x="4030265" y="619125"/>
            <a:ext cx="16323470" cy="1428750"/>
          </a:xfrm>
          <a:prstGeom prst="rect">
            <a:avLst/>
          </a:prstGeom>
        </p:spPr>
        <p:txBody>
          <a:bodyPr lIns="71437" tIns="71437" rIns="71437" bIns="71437" anchor="t"/>
          <a:lstStyle>
            <a:lvl1pPr algn="l" defTabSz="2438339">
              <a:lnSpc>
                <a:spcPct val="80000"/>
              </a:lnSpc>
              <a:defRPr b="1" spc="-168" sz="8400">
                <a:solidFill>
                  <a:schemeClr val="accent1">
                    <a:hueOff val="114395"/>
                    <a:lumOff val="-24975"/>
                  </a:schemeClr>
                </a:solidFill>
                <a:latin typeface="+mn-lt"/>
                <a:ea typeface="+mn-ea"/>
                <a:cs typeface="+mn-cs"/>
                <a:sym typeface="Helvetica Neue"/>
              </a:defRPr>
            </a:lvl1pPr>
          </a:lstStyle>
          <a:p>
            <a:pPr/>
            <a:r>
              <a:t>Slide Title</a:t>
            </a:r>
          </a:p>
        </p:txBody>
      </p:sp>
      <p:sp>
        <p:nvSpPr>
          <p:cNvPr id="87" name="Slide Subtitle"/>
          <p:cNvSpPr txBox="1"/>
          <p:nvPr>
            <p:ph type="body" sz="quarter" idx="21" hasCustomPrompt="1"/>
          </p:nvPr>
        </p:nvSpPr>
        <p:spPr>
          <a:xfrm>
            <a:off x="4030265" y="1987000"/>
            <a:ext cx="16323471"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pPr/>
            <a:r>
              <a:t>Slide Subtitle</a:t>
            </a:r>
          </a:p>
        </p:txBody>
      </p:sp>
      <p:sp>
        <p:nvSpPr>
          <p:cNvPr id="88"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5" name="Agenda Title"/>
          <p:cNvSpPr txBox="1"/>
          <p:nvPr>
            <p:ph type="title" hasCustomPrompt="1"/>
          </p:nvPr>
        </p:nvSpPr>
        <p:spPr>
          <a:xfrm>
            <a:off x="4030265" y="625078"/>
            <a:ext cx="16323470" cy="1428751"/>
          </a:xfrm>
          <a:prstGeom prst="rect">
            <a:avLst/>
          </a:prstGeom>
        </p:spPr>
        <p:txBody>
          <a:bodyPr lIns="71437" tIns="71437" rIns="71437" bIns="71437" anchor="t"/>
          <a:lstStyle>
            <a:lvl1pPr algn="l" defTabSz="2438339">
              <a:lnSpc>
                <a:spcPct val="80000"/>
              </a:lnSpc>
              <a:defRPr b="1" spc="-168" sz="8400">
                <a:solidFill>
                  <a:schemeClr val="accent1">
                    <a:hueOff val="114395"/>
                    <a:lumOff val="-24975"/>
                  </a:schemeClr>
                </a:solidFill>
                <a:latin typeface="+mn-lt"/>
                <a:ea typeface="+mn-ea"/>
                <a:cs typeface="+mn-cs"/>
                <a:sym typeface="Helvetica Neue"/>
              </a:defRPr>
            </a:lvl1pPr>
          </a:lstStyle>
          <a:p>
            <a:pPr/>
            <a:r>
              <a:t>Agenda Title</a:t>
            </a:r>
          </a:p>
        </p:txBody>
      </p:sp>
      <p:sp>
        <p:nvSpPr>
          <p:cNvPr id="96" name="Agenda Subtitle"/>
          <p:cNvSpPr txBox="1"/>
          <p:nvPr>
            <p:ph type="body" sz="quarter" idx="21" hasCustomPrompt="1"/>
          </p:nvPr>
        </p:nvSpPr>
        <p:spPr>
          <a:xfrm>
            <a:off x="4030265" y="1982390"/>
            <a:ext cx="16323471" cy="944722"/>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pPr/>
            <a:r>
              <a:t>Agenda Subtitle</a:t>
            </a:r>
          </a:p>
        </p:txBody>
      </p:sp>
      <p:sp>
        <p:nvSpPr>
          <p:cNvPr id="97" name="Body Level One…"/>
          <p:cNvSpPr txBox="1"/>
          <p:nvPr>
            <p:ph type="body" idx="1" hasCustomPrompt="1"/>
          </p:nvPr>
        </p:nvSpPr>
        <p:spPr>
          <a:xfrm>
            <a:off x="4030265" y="4161234"/>
            <a:ext cx="16323470" cy="8572501"/>
          </a:xfrm>
          <a:prstGeom prst="rect">
            <a:avLst/>
          </a:prstGeom>
        </p:spPr>
        <p:txBody>
          <a:bodyPr lIns="71437" tIns="71437" rIns="71437" bIns="71437"/>
          <a:lstStyle>
            <a:lvl1pPr marL="0" indent="0" algn="l" defTabSz="2438339">
              <a:lnSpc>
                <a:spcPct val="90000"/>
              </a:lnSpc>
              <a:spcBef>
                <a:spcPts val="1800"/>
              </a:spcBef>
              <a:defRPr spc="-52">
                <a:solidFill>
                  <a:srgbClr val="000000"/>
                </a:solidFill>
                <a:latin typeface="+mn-lt"/>
                <a:ea typeface="+mn-ea"/>
                <a:cs typeface="+mn-cs"/>
                <a:sym typeface="Helvetica Neue"/>
              </a:defRPr>
            </a:lvl1pPr>
            <a:lvl2pPr marL="0" indent="457200" algn="l" defTabSz="2438339">
              <a:lnSpc>
                <a:spcPct val="90000"/>
              </a:lnSpc>
              <a:spcBef>
                <a:spcPts val="1800"/>
              </a:spcBef>
              <a:defRPr spc="-52">
                <a:solidFill>
                  <a:srgbClr val="000000"/>
                </a:solidFill>
                <a:latin typeface="+mn-lt"/>
                <a:ea typeface="+mn-ea"/>
                <a:cs typeface="+mn-cs"/>
                <a:sym typeface="Helvetica Neue"/>
              </a:defRPr>
            </a:lvl2pPr>
            <a:lvl3pPr marL="0" indent="914400" algn="l" defTabSz="2438339">
              <a:lnSpc>
                <a:spcPct val="90000"/>
              </a:lnSpc>
              <a:spcBef>
                <a:spcPts val="1800"/>
              </a:spcBef>
              <a:defRPr spc="-52">
                <a:solidFill>
                  <a:srgbClr val="000000"/>
                </a:solidFill>
                <a:latin typeface="+mn-lt"/>
                <a:ea typeface="+mn-ea"/>
                <a:cs typeface="+mn-cs"/>
                <a:sym typeface="Helvetica Neue"/>
              </a:defRPr>
            </a:lvl3pPr>
            <a:lvl4pPr marL="0" indent="1371600" algn="l" defTabSz="2438339">
              <a:lnSpc>
                <a:spcPct val="90000"/>
              </a:lnSpc>
              <a:spcBef>
                <a:spcPts val="1800"/>
              </a:spcBef>
              <a:defRPr spc="-52">
                <a:solidFill>
                  <a:srgbClr val="000000"/>
                </a:solidFill>
                <a:latin typeface="+mn-lt"/>
                <a:ea typeface="+mn-ea"/>
                <a:cs typeface="+mn-cs"/>
                <a:sym typeface="Helvetica Neue"/>
              </a:defRPr>
            </a:lvl4pPr>
            <a:lvl5pPr marL="0" indent="1828800" algn="l" defTabSz="2438339">
              <a:lnSpc>
                <a:spcPct val="90000"/>
              </a:lnSpc>
              <a:spcBef>
                <a:spcPts val="1800"/>
              </a:spcBef>
              <a:defRPr spc="-52">
                <a:solidFill>
                  <a:srgbClr val="000000"/>
                </a:solidFill>
                <a:latin typeface="+mn-lt"/>
                <a:ea typeface="+mn-ea"/>
                <a:cs typeface="+mn-cs"/>
                <a:sym typeface="Helvetica Neue"/>
              </a:defRPr>
            </a:lvl5pPr>
          </a:lstStyle>
          <a:p>
            <a:pPr/>
            <a:r>
              <a:t>Agenda Topics</a:t>
            </a:r>
          </a:p>
          <a:p>
            <a:pPr lvl="1"/>
            <a:r>
              <a:t/>
            </a:r>
          </a:p>
          <a:p>
            <a:pPr lvl="2"/>
            <a:r>
              <a:t/>
            </a:r>
          </a:p>
          <a:p>
            <a:pPr lvl="3"/>
            <a:r>
              <a:t/>
            </a:r>
          </a:p>
          <a:p>
            <a:pPr lvl="4"/>
            <a:r>
              <a:t/>
            </a:r>
          </a:p>
        </p:txBody>
      </p:sp>
      <p:sp>
        <p:nvSpPr>
          <p:cNvPr id="98" name="Slide Number"/>
          <p:cNvSpPr txBox="1"/>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6;p1"/>
          <p:cNvSpPr/>
          <p:nvPr/>
        </p:nvSpPr>
        <p:spPr>
          <a:xfrm>
            <a:off x="-57068" y="-1"/>
            <a:ext cx="24843202" cy="13716001"/>
          </a:xfrm>
          <a:prstGeom prst="rect">
            <a:avLst/>
          </a:prstGeom>
          <a:solidFill>
            <a:srgbClr val="F0F0F0"/>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pic>
        <p:nvPicPr>
          <p:cNvPr id="3" name="Google Shape;10;p1" descr="Google Shape;10;p1"/>
          <p:cNvPicPr>
            <a:picLocks noChangeAspect="1"/>
          </p:cNvPicPr>
          <p:nvPr/>
        </p:nvPicPr>
        <p:blipFill>
          <a:blip r:embed="rId2">
            <a:extLst/>
          </a:blip>
          <a:stretch>
            <a:fillRect/>
          </a:stretch>
        </p:blipFill>
        <p:spPr>
          <a:xfrm>
            <a:off x="623394" y="520533"/>
            <a:ext cx="3107798" cy="2535803"/>
          </a:xfrm>
          <a:prstGeom prst="rect">
            <a:avLst/>
          </a:prstGeom>
          <a:ln w="12700">
            <a:miter lim="400000"/>
          </a:ln>
        </p:spPr>
      </p:pic>
      <p:sp>
        <p:nvSpPr>
          <p:cNvPr id="4" name="Google Shape;11;p1"/>
          <p:cNvSpPr/>
          <p:nvPr/>
        </p:nvSpPr>
        <p:spPr>
          <a:xfrm>
            <a:off x="3957333" y="1785931"/>
            <a:ext cx="19496001" cy="32005"/>
          </a:xfrm>
          <a:prstGeom prst="line">
            <a:avLst/>
          </a:prstGeom>
          <a:ln w="25400">
            <a:solidFill>
              <a:srgbClr val="405EA8"/>
            </a:solidFill>
          </a:ln>
        </p:spPr>
        <p:txBody>
          <a:bodyPr lIns="0" tIns="0" rIns="0" bIns="0"/>
          <a:lstStyle/>
          <a:p>
            <a:pPr algn="l" defTabSz="2438400">
              <a:defRPr sz="3600">
                <a:solidFill>
                  <a:srgbClr val="000000"/>
                </a:solidFill>
                <a:latin typeface="Arial"/>
                <a:ea typeface="Arial"/>
                <a:cs typeface="Arial"/>
                <a:sym typeface="Arial"/>
              </a:defRPr>
            </a:pPr>
          </a:p>
        </p:txBody>
      </p:sp>
      <p:sp>
        <p:nvSpPr>
          <p:cNvPr id="5" name="Google Shape;12;p1"/>
          <p:cNvSpPr txBox="1"/>
          <p:nvPr/>
        </p:nvSpPr>
        <p:spPr>
          <a:xfrm>
            <a:off x="22062200" y="949466"/>
            <a:ext cx="1801601" cy="10337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3600">
                <a:solidFill>
                  <a:srgbClr val="000000"/>
                </a:solidFill>
                <a:latin typeface="Open Sans"/>
                <a:ea typeface="Open Sans"/>
                <a:cs typeface="Open Sans"/>
                <a:sym typeface="Open Sans"/>
              </a:defRPr>
            </a:lvl1pPr>
          </a:lstStyle>
          <a:p>
            <a:pPr/>
            <a:r>
              <a:t>2022</a:t>
            </a:r>
          </a:p>
        </p:txBody>
      </p:sp>
      <p:pic>
        <p:nvPicPr>
          <p:cNvPr id="6" name="Google Shape;13;p1" descr="Google Shape;13;p1"/>
          <p:cNvPicPr>
            <a:picLocks noChangeAspect="1"/>
          </p:cNvPicPr>
          <p:nvPr/>
        </p:nvPicPr>
        <p:blipFill>
          <a:blip r:embed="rId3">
            <a:extLst/>
          </a:blip>
          <a:stretch>
            <a:fillRect/>
          </a:stretch>
        </p:blipFill>
        <p:spPr>
          <a:xfrm>
            <a:off x="946466" y="10569586"/>
            <a:ext cx="544334" cy="529268"/>
          </a:xfrm>
          <a:prstGeom prst="rect">
            <a:avLst/>
          </a:prstGeom>
          <a:ln w="12700">
            <a:miter lim="400000"/>
          </a:ln>
        </p:spPr>
      </p:pic>
      <p:pic>
        <p:nvPicPr>
          <p:cNvPr id="7" name="Google Shape;14;p1" descr="Google Shape;14;p1"/>
          <p:cNvPicPr>
            <a:picLocks noChangeAspect="1"/>
          </p:cNvPicPr>
          <p:nvPr/>
        </p:nvPicPr>
        <p:blipFill>
          <a:blip r:embed="rId3">
            <a:extLst/>
          </a:blip>
          <a:stretch>
            <a:fillRect/>
          </a:stretch>
        </p:blipFill>
        <p:spPr>
          <a:xfrm>
            <a:off x="21095734" y="1038461"/>
            <a:ext cx="331001" cy="321867"/>
          </a:xfrm>
          <a:prstGeom prst="rect">
            <a:avLst/>
          </a:prstGeom>
          <a:ln w="12700">
            <a:miter lim="400000"/>
          </a:ln>
        </p:spPr>
      </p:pic>
      <p:pic>
        <p:nvPicPr>
          <p:cNvPr id="8" name="Google Shape;15;p1" descr="Google Shape;15;p1"/>
          <p:cNvPicPr>
            <a:picLocks noChangeAspect="1"/>
          </p:cNvPicPr>
          <p:nvPr/>
        </p:nvPicPr>
        <p:blipFill>
          <a:blip r:embed="rId3">
            <a:extLst/>
          </a:blip>
          <a:stretch>
            <a:fillRect/>
          </a:stretch>
        </p:blipFill>
        <p:spPr>
          <a:xfrm>
            <a:off x="21095726" y="10506063"/>
            <a:ext cx="408801" cy="397534"/>
          </a:xfrm>
          <a:prstGeom prst="rect">
            <a:avLst/>
          </a:prstGeom>
          <a:ln w="12700">
            <a:miter lim="400000"/>
          </a:ln>
        </p:spPr>
      </p:pic>
      <p:sp>
        <p:nvSpPr>
          <p:cNvPr id="9" name="Title Text"/>
          <p:cNvSpPr txBox="1"/>
          <p:nvPr>
            <p:ph type="title"/>
          </p:nvPr>
        </p:nvSpPr>
        <p:spPr>
          <a:xfrm>
            <a:off x="831199" y="5314133"/>
            <a:ext cx="22721602" cy="1791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chor="b">
            <a:normAutofit fontScale="100000" lnSpcReduction="0"/>
          </a:bodyPr>
          <a:lstStyle/>
          <a:p>
            <a:pPr/>
            <a:r>
              <a:t>Title Text</a:t>
            </a:r>
          </a:p>
        </p:txBody>
      </p:sp>
      <p:sp>
        <p:nvSpPr>
          <p:cNvPr id="10" name="Body Level One…"/>
          <p:cNvSpPr txBox="1"/>
          <p:nvPr>
            <p:ph type="body" idx="1"/>
          </p:nvPr>
        </p:nvSpPr>
        <p:spPr>
          <a:xfrm>
            <a:off x="831199" y="7182332"/>
            <a:ext cx="22721602" cy="21136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23188838" y="12524796"/>
            <a:ext cx="867584" cy="870499"/>
          </a:xfrm>
          <a:prstGeom prst="rect">
            <a:avLst/>
          </a:prstGeom>
          <a:ln w="12700">
            <a:miter lim="400000"/>
          </a:ln>
        </p:spPr>
        <p:txBody>
          <a:bodyPr wrap="none"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transition xmlns:p14="http://schemas.microsoft.com/office/powerpoint/2010/main" spd="med" advClick="1"/>
  <p:txStyles>
    <p:titleStyle>
      <a:lvl1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1pPr>
      <a:lvl2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2pPr>
      <a:lvl3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3pPr>
      <a:lvl4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4pPr>
      <a:lvl5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5pPr>
      <a:lvl6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6pPr>
      <a:lvl7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7pPr>
      <a:lvl8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8pPr>
      <a:lvl9pPr marL="0" marR="0" indent="0" algn="ctr" defTabSz="2438400" latinLnBrk="0">
        <a:lnSpc>
          <a:spcPct val="100000"/>
        </a:lnSpc>
        <a:spcBef>
          <a:spcPts val="0"/>
        </a:spcBef>
        <a:spcAft>
          <a:spcPts val="0"/>
        </a:spcAft>
        <a:buClrTx/>
        <a:buSzTx/>
        <a:buFontTx/>
        <a:buNone/>
        <a:tabLst/>
        <a:defRPr b="0" baseline="0" cap="none" i="0" spc="0" strike="noStrike" sz="11200" u="none">
          <a:solidFill>
            <a:srgbClr val="333132"/>
          </a:solidFill>
          <a:uFillTx/>
          <a:latin typeface="Open Sans SemiBold"/>
          <a:ea typeface="Open Sans SemiBold"/>
          <a:cs typeface="Open Sans SemiBold"/>
          <a:sym typeface="Open Sans SemiBold"/>
        </a:defRPr>
      </a:lvl9pPr>
    </p:titleStyle>
    <p:bodyStyle>
      <a:lvl1pPr marL="914400" marR="0" indent="-8001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1pPr>
      <a:lvl2pPr marL="914400" marR="0" indent="-3175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2pPr>
      <a:lvl3pPr marL="914400" marR="0" indent="1397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3pPr>
      <a:lvl4pPr marL="914400" marR="0" indent="5969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4pPr>
      <a:lvl5pPr marL="914400" marR="0" indent="10541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5pPr>
      <a:lvl6pPr marL="914400" marR="0" indent="15113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6pPr>
      <a:lvl7pPr marL="914400" marR="0" indent="19685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7pPr>
      <a:lvl8pPr marL="914400" marR="0" indent="24257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8pPr>
      <a:lvl9pPr marL="914400" marR="0" indent="2882900" algn="ctr" defTabSz="2438400" latinLnBrk="0">
        <a:lnSpc>
          <a:spcPct val="100000"/>
        </a:lnSpc>
        <a:spcBef>
          <a:spcPts val="0"/>
        </a:spcBef>
        <a:spcAft>
          <a:spcPts val="0"/>
        </a:spcAft>
        <a:buClrTx/>
        <a:buSzTx/>
        <a:buFontTx/>
        <a:buNone/>
        <a:tabLst/>
        <a:defRPr b="0" baseline="0" cap="none" i="0" spc="0" strike="noStrike" sz="5200" u="none">
          <a:solidFill>
            <a:srgbClr val="F4C31D"/>
          </a:solidFill>
          <a:uFillTx/>
          <a:latin typeface="Open Sans"/>
          <a:ea typeface="Open Sans"/>
          <a:cs typeface="Open Sans"/>
          <a:sym typeface="Open Sans"/>
        </a:defRPr>
      </a:lvl9pPr>
    </p:bodyStyle>
    <p:otherStyle>
      <a:lvl1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1pPr>
      <a:lvl2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2pPr>
      <a:lvl3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3pPr>
      <a:lvl4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4pPr>
      <a:lvl5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5pPr>
      <a:lvl6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6pPr>
      <a:lvl7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7pPr>
      <a:lvl8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8pPr>
      <a:lvl9pPr marL="0" marR="0" indent="0" algn="r" defTabSz="2438400" latinLnBrk="0">
        <a:lnSpc>
          <a:spcPct val="100000"/>
        </a:lnSpc>
        <a:spcBef>
          <a:spcPts val="0"/>
        </a:spcBef>
        <a:spcAft>
          <a:spcPts val="0"/>
        </a:spcAft>
        <a:buClrTx/>
        <a:buSzTx/>
        <a:buFontTx/>
        <a:buNone/>
        <a:tabLst/>
        <a:defRPr b="0" baseline="0" cap="none" i="0" spc="0" strike="noStrike" sz="26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6.png"/><Relationship Id="rId6"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 Id="rId3" Type="http://schemas.openxmlformats.org/officeDocument/2006/relationships/image" Target="../media/image26.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7.jpeg"/><Relationship Id="rId4"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jpeg"/><Relationship Id="rId3" Type="http://schemas.openxmlformats.org/officeDocument/2006/relationships/image" Target="../media/image2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0.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5.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 Id="rId3" Type="http://schemas.openxmlformats.org/officeDocument/2006/relationships/image" Target="../media/image24.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 Id="rId3" Type="http://schemas.openxmlformats.org/officeDocument/2006/relationships/image" Target="../media/image8.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 Id="rId3" Type="http://schemas.openxmlformats.org/officeDocument/2006/relationships/image" Target="../media/image4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Elevate the…"/>
          <p:cNvSpPr txBox="1"/>
          <p:nvPr>
            <p:ph type="ctrTitle"/>
          </p:nvPr>
        </p:nvSpPr>
        <p:spPr>
          <a:xfrm>
            <a:off x="4068365" y="2607468"/>
            <a:ext cx="16325237" cy="4643439"/>
          </a:xfrm>
          <a:prstGeom prst="rect">
            <a:avLst/>
          </a:prstGeom>
        </p:spPr>
        <p:txBody>
          <a:bodyPr/>
          <a:lstStyle/>
          <a:p>
            <a:pPr>
              <a:defRPr b="0">
                <a:latin typeface="Avenir Heavy"/>
                <a:ea typeface="Avenir Heavy"/>
                <a:cs typeface="Avenir Heavy"/>
                <a:sym typeface="Avenir Heavy"/>
              </a:defRPr>
            </a:pPr>
            <a:r>
              <a:t>Elevate the</a:t>
            </a:r>
          </a:p>
          <a:p>
            <a:pPr>
              <a:defRPr b="0">
                <a:latin typeface="Avenir Heavy"/>
                <a:ea typeface="Avenir Heavy"/>
                <a:cs typeface="Avenir Heavy"/>
                <a:sym typeface="Avenir Heavy"/>
              </a:defRPr>
            </a:pPr>
            <a:r>
              <a:t>Cloud Game</a:t>
            </a:r>
          </a:p>
        </p:txBody>
      </p:sp>
      <p:sp>
        <p:nvSpPr>
          <p:cNvPr id="187" name="Unveil the power of AWS Cost Optimisation for business growth"/>
          <p:cNvSpPr txBox="1"/>
          <p:nvPr>
            <p:ph type="subTitle" sz="quarter" idx="1"/>
          </p:nvPr>
        </p:nvSpPr>
        <p:spPr>
          <a:xfrm>
            <a:off x="4068365" y="7179468"/>
            <a:ext cx="16323470" cy="2048062"/>
          </a:xfrm>
          <a:prstGeom prst="rect">
            <a:avLst/>
          </a:prstGeom>
        </p:spPr>
        <p:txBody>
          <a:bodyPr/>
          <a:lstStyle>
            <a:lvl1pPr>
              <a:defRPr b="0" sz="5000">
                <a:solidFill>
                  <a:schemeClr val="accent4">
                    <a:hueOff val="-476017"/>
                    <a:lumOff val="-10042"/>
                  </a:schemeClr>
                </a:solidFill>
                <a:latin typeface="Avenir Heavy"/>
                <a:ea typeface="Avenir Heavy"/>
                <a:cs typeface="Avenir Heavy"/>
                <a:sym typeface="Avenir Heavy"/>
              </a:defRPr>
            </a:lvl1pPr>
          </a:lstStyle>
          <a:p>
            <a:pPr/>
            <a:r>
              <a:t>Unveil the power of AWS Cost Optimisation for business growth</a:t>
            </a:r>
          </a:p>
        </p:txBody>
      </p:sp>
      <p:sp>
        <p:nvSpPr>
          <p:cNvPr id="188" name="@ JavaCro23…"/>
          <p:cNvSpPr txBox="1"/>
          <p:nvPr/>
        </p:nvSpPr>
        <p:spPr>
          <a:xfrm>
            <a:off x="3316803" y="10697619"/>
            <a:ext cx="12532199" cy="186990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l" defTabSz="825500">
              <a:defRPr sz="3200">
                <a:solidFill>
                  <a:srgbClr val="FFFFFF"/>
                </a:solidFill>
                <a:latin typeface="Avenir Heavy"/>
                <a:ea typeface="Avenir Heavy"/>
                <a:cs typeface="Avenir Heavy"/>
                <a:sym typeface="Avenir Heavy"/>
              </a:defRPr>
            </a:pPr>
            <a:r>
              <a:t>@ JavaCro23</a:t>
            </a:r>
          </a:p>
          <a:p>
            <a:pPr algn="l" defTabSz="825500">
              <a:defRPr sz="3200">
                <a:solidFill>
                  <a:srgbClr val="FFFFFF"/>
                </a:solidFill>
                <a:latin typeface="Avenir Heavy"/>
                <a:ea typeface="Avenir Heavy"/>
                <a:cs typeface="Avenir Heavy"/>
                <a:sym typeface="Avenir Heavy"/>
              </a:defRPr>
            </a:pPr>
            <a:r>
              <a:t>Tuesday October 15th 2023. </a:t>
            </a:r>
          </a:p>
          <a:p>
            <a:pPr algn="l" defTabSz="825500">
              <a:defRPr sz="3200">
                <a:solidFill>
                  <a:srgbClr val="FFFFFF"/>
                </a:solidFill>
                <a:latin typeface="Avenir Heavy"/>
                <a:ea typeface="Avenir Heavy"/>
                <a:cs typeface="Avenir Heavy"/>
                <a:sym typeface="Avenir Heavy"/>
              </a:defRPr>
            </a:pPr>
            <a:r>
              <a:t>Hotel Istra - Rovinj/Croatia</a:t>
            </a:r>
          </a:p>
        </p:txBody>
      </p:sp>
      <p:pic>
        <p:nvPicPr>
          <p:cNvPr id="189" name="javacro-23-logo.png" descr="javacro-23-logo.png"/>
          <p:cNvPicPr>
            <a:picLocks noChangeAspect="1"/>
          </p:cNvPicPr>
          <p:nvPr/>
        </p:nvPicPr>
        <p:blipFill>
          <a:blip r:embed="rId2">
            <a:extLst/>
          </a:blip>
          <a:stretch>
            <a:fillRect/>
          </a:stretch>
        </p:blipFill>
        <p:spPr>
          <a:xfrm>
            <a:off x="14674434" y="1046894"/>
            <a:ext cx="6591301" cy="14097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ECG-CostOptimization-009a.png" descr="ECG-CostOptimization-009a.png"/>
          <p:cNvPicPr>
            <a:picLocks noChangeAspect="1"/>
          </p:cNvPicPr>
          <p:nvPr/>
        </p:nvPicPr>
        <p:blipFill>
          <a:blip r:embed="rId2">
            <a:extLst/>
          </a:blip>
          <a:stretch>
            <a:fillRect/>
          </a:stretch>
        </p:blipFill>
        <p:spPr>
          <a:xfrm>
            <a:off x="2963672" y="917578"/>
            <a:ext cx="10868703" cy="11957044"/>
          </a:xfrm>
          <a:prstGeom prst="rect">
            <a:avLst/>
          </a:prstGeom>
          <a:ln w="12700">
            <a:miter lim="400000"/>
          </a:ln>
        </p:spPr>
      </p:pic>
      <p:sp>
        <p:nvSpPr>
          <p:cNvPr id="22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1233" name="ECG-CostOptimization-042.png" descr="ECG-CostOptimization-042.png"/>
          <p:cNvPicPr>
            <a:picLocks noChangeAspect="1"/>
          </p:cNvPicPr>
          <p:nvPr/>
        </p:nvPicPr>
        <p:blipFill>
          <a:blip r:embed="rId2">
            <a:extLst/>
          </a:blip>
          <a:stretch>
            <a:fillRect/>
          </a:stretch>
        </p:blipFill>
        <p:spPr>
          <a:xfrm>
            <a:off x="1719507" y="1270000"/>
            <a:ext cx="21331722" cy="10776964"/>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5"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123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1237"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38" name="Customer UI"/>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Customer UI</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1241" name="ECG-CostOptimization-043.png" descr="ECG-CostOptimization-043.png"/>
          <p:cNvPicPr>
            <a:picLocks noChangeAspect="1"/>
          </p:cNvPicPr>
          <p:nvPr/>
        </p:nvPicPr>
        <p:blipFill>
          <a:blip r:embed="rId2">
            <a:extLst/>
          </a:blip>
          <a:stretch>
            <a:fillRect/>
          </a:stretch>
        </p:blipFill>
        <p:spPr>
          <a:xfrm>
            <a:off x="1714500" y="1270000"/>
            <a:ext cx="21336000" cy="10779125"/>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1244" name="ECG-CostOptimization-044.png" descr="ECG-CostOptimization-044.png"/>
          <p:cNvPicPr>
            <a:picLocks noChangeAspect="1"/>
          </p:cNvPicPr>
          <p:nvPr/>
        </p:nvPicPr>
        <p:blipFill>
          <a:blip r:embed="rId2">
            <a:extLst/>
          </a:blip>
          <a:stretch>
            <a:fillRect/>
          </a:stretch>
        </p:blipFill>
        <p:spPr>
          <a:xfrm>
            <a:off x="1714500" y="1270000"/>
            <a:ext cx="21336000" cy="1077912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47" name="X Y Z"/>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X Y Z</a:t>
            </a:r>
          </a:p>
        </p:txBody>
      </p:sp>
      <p:sp>
        <p:nvSpPr>
          <p:cNvPr id="124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49" name="X Y Z"/>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X Y Z</a:t>
            </a:r>
          </a:p>
        </p:txBody>
      </p:sp>
      <p:sp>
        <p:nvSpPr>
          <p:cNvPr id="1250" name="“Elevate The Cloud Game” - Stoisavljević Aleksandar @ 2023"/>
          <p:cNvSpPr txBox="1"/>
          <p:nvPr/>
        </p:nvSpPr>
        <p:spPr>
          <a:xfrm>
            <a:off x="12560161" y="122075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53" name="X Y Z"/>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X Y Z</a:t>
            </a:r>
          </a:p>
        </p:txBody>
      </p:sp>
      <p:sp>
        <p:nvSpPr>
          <p:cNvPr id="125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55" name="X Y Z"/>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X Y Z</a:t>
            </a:r>
          </a:p>
        </p:txBody>
      </p:sp>
      <p:sp>
        <p:nvSpPr>
          <p:cNvPr id="1256" name="X Y Z #1"/>
          <p:cNvSpPr txBox="1"/>
          <p:nvPr/>
        </p:nvSpPr>
        <p:spPr>
          <a:xfrm>
            <a:off x="3045042" y="455036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X Y Z #1</a:t>
            </a:r>
          </a:p>
        </p:txBody>
      </p:sp>
      <p:sp>
        <p:nvSpPr>
          <p:cNvPr id="1257" name="“Elevate The Cloud Game” - Stoisavljević Aleksandar @ 2023"/>
          <p:cNvSpPr txBox="1"/>
          <p:nvPr/>
        </p:nvSpPr>
        <p:spPr>
          <a:xfrm>
            <a:off x="12560161" y="122075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9" name="X Y Z"/>
          <p:cNvSpPr txBox="1"/>
          <p:nvPr>
            <p:ph type="title"/>
          </p:nvPr>
        </p:nvSpPr>
        <p:spPr>
          <a:prstGeom prst="rect">
            <a:avLst/>
          </a:prstGeom>
        </p:spPr>
        <p:txBody>
          <a:bodyPr/>
          <a:lstStyle>
            <a:lvl1pPr algn="ctr">
              <a:defRPr>
                <a:latin typeface="Avenir Heavy"/>
                <a:ea typeface="Avenir Heavy"/>
                <a:cs typeface="Avenir Heavy"/>
                <a:sym typeface="Avenir Heavy"/>
              </a:defRPr>
            </a:lvl1pPr>
          </a:lstStyle>
          <a:p>
            <a:pPr/>
            <a:r>
              <a:t>X Y Z</a:t>
            </a:r>
          </a:p>
        </p:txBody>
      </p:sp>
      <p:sp>
        <p:nvSpPr>
          <p:cNvPr id="1260" name="“Elevate The Cloud Game” - Stoisavljević Aleksandar @ 2023"/>
          <p:cNvSpPr txBox="1"/>
          <p:nvPr/>
        </p:nvSpPr>
        <p:spPr>
          <a:xfrm>
            <a:off x="12560161" y="122075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2" name="ECG-CostOptimization-020-demotime.jpeg" descr="ECG-CostOptimization-020-demotime.jpeg"/>
          <p:cNvPicPr>
            <a:picLocks noChangeAspect="1"/>
          </p:cNvPicPr>
          <p:nvPr/>
        </p:nvPicPr>
        <p:blipFill>
          <a:blip r:embed="rId2">
            <a:extLst/>
          </a:blip>
          <a:stretch>
            <a:fillRect/>
          </a:stretch>
        </p:blipFill>
        <p:spPr>
          <a:xfrm>
            <a:off x="11079" y="-1264238"/>
            <a:ext cx="24361841" cy="16244476"/>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24" name="Netflix, Instagram, Pinterest, …"/>
          <p:cNvSpPr txBox="1"/>
          <p:nvPr/>
        </p:nvSpPr>
        <p:spPr>
          <a:xfrm>
            <a:off x="3595061" y="2804428"/>
            <a:ext cx="17002391" cy="1463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7600">
                <a:solidFill>
                  <a:schemeClr val="accent1">
                    <a:hueOff val="114395"/>
                    <a:lumOff val="-24975"/>
                  </a:schemeClr>
                </a:solidFill>
                <a:latin typeface="Avenir Heavy"/>
                <a:ea typeface="Avenir Heavy"/>
                <a:cs typeface="Avenir Heavy"/>
                <a:sym typeface="Avenir Heavy"/>
              </a:defRPr>
            </a:lvl1pPr>
          </a:lstStyle>
          <a:p>
            <a:pPr/>
            <a:r>
              <a:t>Netflix, Instagram, Pinterest, …</a:t>
            </a:r>
          </a:p>
        </p:txBody>
      </p:sp>
      <p:sp>
        <p:nvSpPr>
          <p:cNvPr id="225" name="… but some weren’t affected? How come?"/>
          <p:cNvSpPr txBox="1"/>
          <p:nvPr/>
        </p:nvSpPr>
        <p:spPr>
          <a:xfrm>
            <a:off x="3245192" y="7058021"/>
            <a:ext cx="15422246"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3800">
                <a:solidFill>
                  <a:schemeClr val="accent1">
                    <a:hueOff val="114395"/>
                    <a:lumOff val="-24975"/>
                  </a:schemeClr>
                </a:solidFill>
                <a:latin typeface="Avenir Heavy"/>
                <a:ea typeface="Avenir Heavy"/>
                <a:cs typeface="Avenir Heavy"/>
                <a:sym typeface="Avenir Heavy"/>
              </a:defRPr>
            </a:lvl1pPr>
          </a:lstStyle>
          <a:p>
            <a:pPr/>
            <a:r>
              <a:t>… but some weren’t affected? How come?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extLst/>
          </a:blip>
          <a:srcRect l="11359" t="0" r="11359" b="0"/>
          <a:stretch>
            <a:fillRect/>
          </a:stretch>
        </p:blipFill>
        <p:spPr>
          <a:xfrm>
            <a:off x="8099505" y="676369"/>
            <a:ext cx="13237382" cy="12033062"/>
          </a:xfrm>
          <a:prstGeom prst="rect">
            <a:avLst/>
          </a:prstGeom>
          <a:ln w="12700">
            <a:miter lim="400000"/>
          </a:ln>
        </p:spPr>
      </p:pic>
      <p:pic>
        <p:nvPicPr>
          <p:cNvPr id="228" name="Foto057.jpg" descr="Foto057.jpg"/>
          <p:cNvPicPr>
            <a:picLocks noChangeAspect="1"/>
          </p:cNvPicPr>
          <p:nvPr/>
        </p:nvPicPr>
        <p:blipFill>
          <a:blip r:embed="rId3">
            <a:extLst/>
          </a:blip>
          <a:stretch>
            <a:fillRect/>
          </a:stretch>
        </p:blipFill>
        <p:spPr>
          <a:xfrm>
            <a:off x="3051514" y="679578"/>
            <a:ext cx="5048306" cy="3370025"/>
          </a:xfrm>
          <a:prstGeom prst="rect">
            <a:avLst/>
          </a:prstGeom>
          <a:ln w="12700">
            <a:miter lim="400000"/>
          </a:ln>
        </p:spPr>
      </p:pic>
      <p:sp>
        <p:nvSpPr>
          <p:cNvPr id="229" name="Rectangle"/>
          <p:cNvSpPr/>
          <p:nvPr/>
        </p:nvSpPr>
        <p:spPr>
          <a:xfrm>
            <a:off x="3053584" y="4044245"/>
            <a:ext cx="5056866" cy="8654996"/>
          </a:xfrm>
          <a:prstGeom prst="rect">
            <a:avLst/>
          </a:prstGeom>
          <a:solidFill>
            <a:srgbClr val="5E5E5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0" name="Aleksandar Stoisavljević"/>
          <p:cNvSpPr txBox="1"/>
          <p:nvPr/>
        </p:nvSpPr>
        <p:spPr>
          <a:xfrm>
            <a:off x="3277015" y="4213927"/>
            <a:ext cx="4702785"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rgbClr val="FFFFFF"/>
                </a:solidFill>
                <a:latin typeface="Avenir Heavy"/>
                <a:ea typeface="Avenir Heavy"/>
                <a:cs typeface="Avenir Heavy"/>
                <a:sym typeface="Avenir Heavy"/>
              </a:defRPr>
            </a:lvl1pPr>
          </a:lstStyle>
          <a:p>
            <a:pPr/>
            <a:r>
              <a:t>Aleksandar Stoisavljević</a:t>
            </a:r>
          </a:p>
        </p:txBody>
      </p:sp>
      <p:pic>
        <p:nvPicPr>
          <p:cNvPr id="231" name="aws-certified-logo_color-horz_270x45.jpg" descr="aws-certified-logo_color-horz_270x45.jpg"/>
          <p:cNvPicPr>
            <a:picLocks noChangeAspect="1"/>
          </p:cNvPicPr>
          <p:nvPr/>
        </p:nvPicPr>
        <p:blipFill>
          <a:blip r:embed="rId4">
            <a:extLst/>
          </a:blip>
          <a:stretch>
            <a:fillRect/>
          </a:stretch>
        </p:blipFill>
        <p:spPr>
          <a:xfrm>
            <a:off x="6298936" y="5173366"/>
            <a:ext cx="1561158" cy="260194"/>
          </a:xfrm>
          <a:prstGeom prst="rect">
            <a:avLst/>
          </a:prstGeom>
          <a:ln w="12700">
            <a:miter lim="400000"/>
          </a:ln>
        </p:spPr>
      </p:pic>
      <p:sp>
        <p:nvSpPr>
          <p:cNvPr id="232" name="it consultant @NovaCode"/>
          <p:cNvSpPr txBox="1"/>
          <p:nvPr/>
        </p:nvSpPr>
        <p:spPr>
          <a:xfrm>
            <a:off x="5226180" y="4704085"/>
            <a:ext cx="2743328" cy="4158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solidFill>
                  <a:schemeClr val="accent4"/>
                </a:solidFill>
              </a:defRPr>
            </a:lvl1pPr>
          </a:lstStyle>
          <a:p>
            <a:pPr/>
            <a:r>
              <a:t>it consultant @NovaCode</a:t>
            </a:r>
          </a:p>
        </p:txBody>
      </p:sp>
      <p:sp>
        <p:nvSpPr>
          <p:cNvPr id="233" name="Accomplished individual with a strong background in Java (20+ yrs in IT business). Goal oriented, analytical and sharp individual with a lot of energy. Strong will to spread inspiration  among his co-workers. Coming from city of Novi Sad, one of the bigg"/>
          <p:cNvSpPr txBox="1"/>
          <p:nvPr/>
        </p:nvSpPr>
        <p:spPr>
          <a:xfrm>
            <a:off x="3230624" y="5609342"/>
            <a:ext cx="4702786" cy="649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1800">
                <a:solidFill>
                  <a:srgbClr val="FFFFFF"/>
                </a:solidFill>
                <a:latin typeface="Avenir Book"/>
                <a:ea typeface="Avenir Book"/>
                <a:cs typeface="Avenir Book"/>
                <a:sym typeface="Avenir Book"/>
              </a:defRPr>
            </a:lvl1pPr>
          </a:lstStyle>
          <a:p>
            <a:pPr/>
            <a:r>
              <a:t>Accomplished individual with a strong background in Java (20+ yrs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one international company in 2007. with its headquarters in Amsterdam. Primary focus were various kinds of server-side systems and web applications. As from 2015. actively learning and helping clients to prepare and adopt for the Cloud. In 2017. Joined Jatheon where he works nowadays as Software Architect &amp; Director of Engineering (DoE). In the “off-working hours” father of two. Like to play table tennis.</a:t>
            </a:r>
          </a:p>
        </p:txBody>
      </p:sp>
      <p:sp>
        <p:nvSpPr>
          <p:cNvPr id="234" name="astoisavljevic"/>
          <p:cNvSpPr txBox="1"/>
          <p:nvPr/>
        </p:nvSpPr>
        <p:spPr>
          <a:xfrm>
            <a:off x="3601619" y="12195472"/>
            <a:ext cx="1465987" cy="3937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sz="1800">
                <a:solidFill>
                  <a:srgbClr val="FFFFFF"/>
                </a:solidFill>
                <a:latin typeface="Avenir Next Medium"/>
                <a:ea typeface="Avenir Next Medium"/>
                <a:cs typeface="Avenir Next Medium"/>
                <a:sym typeface="Avenir Next Medium"/>
              </a:defRPr>
            </a:lvl1pPr>
          </a:lstStyle>
          <a:p>
            <a:pPr/>
            <a:r>
              <a:t>astoisavljevic</a:t>
            </a:r>
          </a:p>
        </p:txBody>
      </p:sp>
      <p:pic>
        <p:nvPicPr>
          <p:cNvPr id="235" name="linkedin-icon.png" descr="linkedin-icon.png"/>
          <p:cNvPicPr>
            <a:picLocks noChangeAspect="1"/>
          </p:cNvPicPr>
          <p:nvPr/>
        </p:nvPicPr>
        <p:blipFill>
          <a:blip r:embed="rId5">
            <a:extLst/>
          </a:blip>
          <a:stretch>
            <a:fillRect/>
          </a:stretch>
        </p:blipFill>
        <p:spPr>
          <a:xfrm>
            <a:off x="3101062" y="12125622"/>
            <a:ext cx="533401" cy="533401"/>
          </a:xfrm>
          <a:prstGeom prst="rect">
            <a:avLst/>
          </a:prstGeom>
          <a:ln w="12700">
            <a:miter lim="400000"/>
          </a:ln>
        </p:spPr>
      </p:pic>
      <p:pic>
        <p:nvPicPr>
          <p:cNvPr id="236" name="Twitter_Sq-512-150x150.png" descr="Twitter_Sq-512-150x150.png"/>
          <p:cNvPicPr>
            <a:picLocks noChangeAspect="1"/>
          </p:cNvPicPr>
          <p:nvPr/>
        </p:nvPicPr>
        <p:blipFill>
          <a:blip r:embed="rId6">
            <a:extLst/>
          </a:blip>
          <a:stretch>
            <a:fillRect/>
          </a:stretch>
        </p:blipFill>
        <p:spPr>
          <a:xfrm>
            <a:off x="6439652" y="12220872"/>
            <a:ext cx="342901" cy="342901"/>
          </a:xfrm>
          <a:prstGeom prst="rect">
            <a:avLst/>
          </a:prstGeom>
          <a:ln w="12700">
            <a:miter lim="400000"/>
          </a:ln>
        </p:spPr>
      </p:pic>
      <p:sp>
        <p:nvSpPr>
          <p:cNvPr id="237" name="@staleksit"/>
          <p:cNvSpPr txBox="1"/>
          <p:nvPr/>
        </p:nvSpPr>
        <p:spPr>
          <a:xfrm>
            <a:off x="6823890" y="12195472"/>
            <a:ext cx="1117830" cy="3937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sz="1800">
                <a:solidFill>
                  <a:srgbClr val="FFFFFF"/>
                </a:solidFill>
                <a:latin typeface="Avenir Next Medium"/>
                <a:ea typeface="Avenir Next Medium"/>
                <a:cs typeface="Avenir Next Medium"/>
                <a:sym typeface="Avenir Next Medium"/>
              </a:defRPr>
            </a:lvl1pPr>
          </a:lstStyle>
          <a:p>
            <a:pPr/>
            <a:r>
              <a:t>@staleksit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40" name="AWS Well-Architected Framework"/>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Well-Architected Framework</a:t>
            </a:r>
          </a:p>
        </p:txBody>
      </p:sp>
      <p:pic>
        <p:nvPicPr>
          <p:cNvPr id="241" name="ECG-CostOptimization-015.png" descr="ECG-CostOptimization-015.png"/>
          <p:cNvPicPr>
            <a:picLocks noChangeAspect="1"/>
          </p:cNvPicPr>
          <p:nvPr/>
        </p:nvPicPr>
        <p:blipFill>
          <a:blip r:embed="rId2">
            <a:extLst/>
          </a:blip>
          <a:stretch>
            <a:fillRect/>
          </a:stretch>
        </p:blipFill>
        <p:spPr>
          <a:xfrm>
            <a:off x="4826000" y="3085388"/>
            <a:ext cx="14732000" cy="82423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44" name="AWS Well-Architected Framework"/>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Well-Architected Framework</a:t>
            </a:r>
          </a:p>
        </p:txBody>
      </p:sp>
      <p:sp>
        <p:nvSpPr>
          <p:cNvPr id="245" name="URL: https://aws.amazon.com/architecture/well-architected/"/>
          <p:cNvSpPr txBox="1"/>
          <p:nvPr/>
        </p:nvSpPr>
        <p:spPr>
          <a:xfrm>
            <a:off x="3074802" y="12319420"/>
            <a:ext cx="7699656"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URL: https://aws.amazon.com/architecture/well-architected/</a:t>
            </a:r>
          </a:p>
        </p:txBody>
      </p:sp>
      <p:sp>
        <p:nvSpPr>
          <p:cNvPr id="246" name="5. Operational Excellence"/>
          <p:cNvSpPr txBox="1"/>
          <p:nvPr/>
        </p:nvSpPr>
        <p:spPr>
          <a:xfrm>
            <a:off x="3746500" y="7615447"/>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lumOff val="-13575"/>
                  </a:schemeClr>
                </a:solidFill>
                <a:latin typeface="Avenir Heavy"/>
                <a:ea typeface="Avenir Heavy"/>
                <a:cs typeface="Avenir Heavy"/>
                <a:sym typeface="Avenir Heavy"/>
              </a:defRPr>
            </a:lvl1pPr>
          </a:lstStyle>
          <a:p>
            <a:pPr/>
            <a:r>
              <a:t>5. Operational Excellence</a:t>
            </a:r>
          </a:p>
        </p:txBody>
      </p:sp>
      <p:sp>
        <p:nvSpPr>
          <p:cNvPr id="247" name="2. Security"/>
          <p:cNvSpPr txBox="1"/>
          <p:nvPr/>
        </p:nvSpPr>
        <p:spPr>
          <a:xfrm>
            <a:off x="3746500" y="3810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2. Security</a:t>
            </a:r>
          </a:p>
        </p:txBody>
      </p:sp>
      <p:sp>
        <p:nvSpPr>
          <p:cNvPr id="248" name="1. Reliability"/>
          <p:cNvSpPr txBox="1"/>
          <p:nvPr/>
        </p:nvSpPr>
        <p:spPr>
          <a:xfrm>
            <a:off x="3746500" y="2794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1. Reliability</a:t>
            </a:r>
          </a:p>
        </p:txBody>
      </p:sp>
      <p:sp>
        <p:nvSpPr>
          <p:cNvPr id="249" name="3. Performance Efficiency"/>
          <p:cNvSpPr txBox="1"/>
          <p:nvPr/>
        </p:nvSpPr>
        <p:spPr>
          <a:xfrm>
            <a:off x="3746500" y="4826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3. Performance Efficiency</a:t>
            </a:r>
          </a:p>
        </p:txBody>
      </p:sp>
      <p:sp>
        <p:nvSpPr>
          <p:cNvPr id="250" name="4. Cost Optimization"/>
          <p:cNvSpPr txBox="1"/>
          <p:nvPr/>
        </p:nvSpPr>
        <p:spPr>
          <a:xfrm>
            <a:off x="3746500" y="5842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4. Cost Optimization</a:t>
            </a:r>
          </a:p>
        </p:txBody>
      </p:sp>
      <p:sp>
        <p:nvSpPr>
          <p:cNvPr id="251" name="6. Sustainability"/>
          <p:cNvSpPr txBox="1"/>
          <p:nvPr/>
        </p:nvSpPr>
        <p:spPr>
          <a:xfrm>
            <a:off x="3746500" y="8630218"/>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solidFill>
                <a:latin typeface="Avenir Heavy"/>
                <a:ea typeface="Avenir Heavy"/>
                <a:cs typeface="Avenir Heavy"/>
                <a:sym typeface="Avenir Heavy"/>
              </a:defRPr>
            </a:lvl1pPr>
          </a:lstStyle>
          <a:p>
            <a:pPr/>
            <a:r>
              <a:t>6. Sustainability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5" name="Image Gallery"/>
          <p:cNvGrpSpPr/>
          <p:nvPr/>
        </p:nvGrpSpPr>
        <p:grpSpPr>
          <a:xfrm>
            <a:off x="3046654" y="956512"/>
            <a:ext cx="18290692" cy="12373770"/>
            <a:chOff x="0" y="0"/>
            <a:chExt cx="18290691" cy="12373768"/>
          </a:xfrm>
        </p:grpSpPr>
        <p:pic>
          <p:nvPicPr>
            <p:cNvPr id="253" name="ECG-CostOptimization-001.jpg" descr="ECG-CostOptimization-001.jpg"/>
            <p:cNvPicPr>
              <a:picLocks noChangeAspect="1"/>
            </p:cNvPicPr>
            <p:nvPr/>
          </p:nvPicPr>
          <p:blipFill>
            <a:blip r:embed="rId2">
              <a:extLst/>
            </a:blip>
            <a:srcRect l="0" t="1573" r="0" b="1573"/>
            <a:stretch>
              <a:fillRect/>
            </a:stretch>
          </p:blipFill>
          <p:spPr>
            <a:xfrm>
              <a:off x="0" y="0"/>
              <a:ext cx="18290692" cy="11810092"/>
            </a:xfrm>
            <a:prstGeom prst="rect">
              <a:avLst/>
            </a:prstGeom>
            <a:ln w="12700" cap="flat">
              <a:noFill/>
              <a:miter lim="400000"/>
            </a:ln>
            <a:effectLst/>
          </p:spPr>
        </p:pic>
        <p:sp>
          <p:nvSpPr>
            <p:cNvPr id="254" name="Caption"/>
            <p:cNvSpPr/>
            <p:nvPr/>
          </p:nvSpPr>
          <p:spPr>
            <a:xfrm>
              <a:off x="0" y="11886291"/>
              <a:ext cx="18290692" cy="487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256" name="“Elevate The Cloud Game” - Stoisavljević Aleksandar @ 2023"/>
          <p:cNvSpPr txBox="1"/>
          <p:nvPr/>
        </p:nvSpPr>
        <p:spPr>
          <a:xfrm>
            <a:off x="13525499" y="12315976"/>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57" name="Cost Optimization"/>
          <p:cNvSpPr txBox="1"/>
          <p:nvPr/>
        </p:nvSpPr>
        <p:spPr>
          <a:xfrm>
            <a:off x="3302000" y="1267728"/>
            <a:ext cx="704499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Cost Optimization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60" name="Cost Optimization"/>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Cost Optimization</a:t>
            </a:r>
          </a:p>
        </p:txBody>
      </p:sp>
      <p:sp>
        <p:nvSpPr>
          <p:cNvPr id="261" name="1. Implement cloud financial management"/>
          <p:cNvSpPr txBox="1"/>
          <p:nvPr/>
        </p:nvSpPr>
        <p:spPr>
          <a:xfrm>
            <a:off x="3746500" y="2794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1. Implement cloud financial management</a:t>
            </a:r>
          </a:p>
        </p:txBody>
      </p:sp>
      <p:sp>
        <p:nvSpPr>
          <p:cNvPr id="262" name="2. Adopt a consumption model"/>
          <p:cNvSpPr txBox="1"/>
          <p:nvPr/>
        </p:nvSpPr>
        <p:spPr>
          <a:xfrm>
            <a:off x="3746500" y="3683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2. Adopt a consumption model</a:t>
            </a:r>
          </a:p>
        </p:txBody>
      </p:sp>
      <p:sp>
        <p:nvSpPr>
          <p:cNvPr id="263" name="3. Measure overall efficiency"/>
          <p:cNvSpPr txBox="1"/>
          <p:nvPr/>
        </p:nvSpPr>
        <p:spPr>
          <a:xfrm>
            <a:off x="3746500" y="4572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3. Measure overall efficiency</a:t>
            </a:r>
          </a:p>
        </p:txBody>
      </p:sp>
      <p:sp>
        <p:nvSpPr>
          <p:cNvPr id="264" name="4. Analyse and attribute expenditure"/>
          <p:cNvSpPr txBox="1"/>
          <p:nvPr/>
        </p:nvSpPr>
        <p:spPr>
          <a:xfrm>
            <a:off x="3746500" y="5461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4. Analyse and attribute expenditure</a:t>
            </a:r>
          </a:p>
        </p:txBody>
      </p:sp>
      <p:sp>
        <p:nvSpPr>
          <p:cNvPr id="265" name="5. Stop spending money on undifferentiated heavy lifting"/>
          <p:cNvSpPr txBox="1"/>
          <p:nvPr/>
        </p:nvSpPr>
        <p:spPr>
          <a:xfrm>
            <a:off x="3746500" y="6350000"/>
            <a:ext cx="14097000"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5. Stop spending money on undifferentiated heavy lifting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0"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27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2"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FFFFFF"/>
                </a:solidFill>
                <a:latin typeface="Avenir Heavy"/>
                <a:ea typeface="Avenir Heavy"/>
                <a:cs typeface="Avenir Heavy"/>
                <a:sym typeface="Avenir Heavy"/>
              </a:defRPr>
            </a:pPr>
            <a:r>
              <a:t>Cloud Financial </a:t>
            </a:r>
          </a:p>
          <a:p>
            <a:pPr>
              <a:lnSpc>
                <a:spcPct val="80000"/>
              </a:lnSpc>
              <a:defRPr spc="-64" sz="3200">
                <a:solidFill>
                  <a:srgbClr val="FFFFFF"/>
                </a:solidFill>
                <a:latin typeface="Avenir Heavy"/>
                <a:ea typeface="Avenir Heavy"/>
                <a:cs typeface="Avenir Heavy"/>
                <a:sym typeface="Avenir Heavy"/>
              </a:defRPr>
            </a:pPr>
            <a:r>
              <a:t>Management</a:t>
            </a:r>
          </a:p>
        </p:txBody>
      </p:sp>
      <p:sp>
        <p:nvSpPr>
          <p:cNvPr id="27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74" name="Implement cloud financial management"/>
          <p:cNvSpPr txBox="1"/>
          <p:nvPr/>
        </p:nvSpPr>
        <p:spPr>
          <a:xfrm>
            <a:off x="6472537" y="1391443"/>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Implement cloud financial management</a:t>
            </a:r>
          </a:p>
        </p:txBody>
      </p:sp>
      <p:sp>
        <p:nvSpPr>
          <p:cNvPr id="275" name="Cloud Financial Management (a.k.a. CFM) is like a TOOLBOX for companies."/>
          <p:cNvSpPr txBox="1"/>
          <p:nvPr/>
        </p:nvSpPr>
        <p:spPr>
          <a:xfrm>
            <a:off x="6922513" y="5714908"/>
            <a:ext cx="11090217" cy="57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2500">
                <a:latin typeface="Avenir Book"/>
                <a:ea typeface="Avenir Book"/>
                <a:cs typeface="Avenir Book"/>
                <a:sym typeface="Avenir Book"/>
              </a:defRPr>
            </a:pPr>
            <a:r>
              <a:t>Cloud Financial Management (a.k.a. CFM) is like a </a:t>
            </a:r>
            <a:r>
              <a:rPr>
                <a:latin typeface="Avenir Heavy"/>
                <a:ea typeface="Avenir Heavy"/>
                <a:cs typeface="Avenir Heavy"/>
                <a:sym typeface="Avenir Heavy"/>
              </a:rPr>
              <a:t>TOOLBOX</a:t>
            </a:r>
            <a:r>
              <a:t> for companies.</a:t>
            </a:r>
          </a:p>
        </p:txBody>
      </p:sp>
      <p:grpSp>
        <p:nvGrpSpPr>
          <p:cNvPr id="280" name="Group"/>
          <p:cNvGrpSpPr/>
          <p:nvPr/>
        </p:nvGrpSpPr>
        <p:grpSpPr>
          <a:xfrm>
            <a:off x="8253639" y="7786234"/>
            <a:ext cx="1930401" cy="2809648"/>
            <a:chOff x="0" y="0"/>
            <a:chExt cx="1930400" cy="2809647"/>
          </a:xfrm>
        </p:grpSpPr>
        <p:sp>
          <p:nvSpPr>
            <p:cNvPr id="276"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7" name="Circle"/>
            <p:cNvSpPr/>
            <p:nvPr/>
          </p:nvSpPr>
          <p:spPr>
            <a:xfrm>
              <a:off x="53521"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pic>
          <p:nvPicPr>
            <p:cNvPr id="278" name="ECG-CostOptimization-003.jpeg" descr="ECG-CostOptimization-003.jpeg"/>
            <p:cNvPicPr>
              <a:picLocks noChangeAspect="1"/>
            </p:cNvPicPr>
            <p:nvPr/>
          </p:nvPicPr>
          <p:blipFill>
            <a:blip r:embed="rId2">
              <a:extLst/>
            </a:blip>
            <a:stretch>
              <a:fillRect/>
            </a:stretch>
          </p:blipFill>
          <p:spPr>
            <a:xfrm>
              <a:off x="330200" y="1209447"/>
              <a:ext cx="1270000" cy="1270001"/>
            </a:xfrm>
            <a:prstGeom prst="rect">
              <a:avLst/>
            </a:prstGeom>
            <a:ln w="12700" cap="flat">
              <a:noFill/>
              <a:miter lim="400000"/>
            </a:ln>
            <a:effectLst/>
          </p:spPr>
        </p:pic>
        <p:sp>
          <p:nvSpPr>
            <p:cNvPr id="279" name="See"/>
            <p:cNvSpPr txBox="1"/>
            <p:nvPr/>
          </p:nvSpPr>
          <p:spPr>
            <a:xfrm>
              <a:off x="327130" y="0"/>
              <a:ext cx="1276140" cy="803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pPr/>
              <a:r>
                <a:t>See</a:t>
              </a:r>
            </a:p>
          </p:txBody>
        </p:sp>
      </p:grpSp>
      <p:grpSp>
        <p:nvGrpSpPr>
          <p:cNvPr id="285" name="Group"/>
          <p:cNvGrpSpPr/>
          <p:nvPr/>
        </p:nvGrpSpPr>
        <p:grpSpPr>
          <a:xfrm>
            <a:off x="11086847" y="7786234"/>
            <a:ext cx="1930401" cy="2809648"/>
            <a:chOff x="0" y="0"/>
            <a:chExt cx="1930400" cy="2809647"/>
          </a:xfrm>
        </p:grpSpPr>
        <p:sp>
          <p:nvSpPr>
            <p:cNvPr id="281"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2" name="Circle"/>
            <p:cNvSpPr/>
            <p:nvPr/>
          </p:nvSpPr>
          <p:spPr>
            <a:xfrm>
              <a:off x="53521"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283" name="Save"/>
            <p:cNvSpPr txBox="1"/>
            <p:nvPr/>
          </p:nvSpPr>
          <p:spPr>
            <a:xfrm>
              <a:off x="327130" y="0"/>
              <a:ext cx="1276140" cy="803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pPr/>
              <a:r>
                <a:t>Save</a:t>
              </a:r>
            </a:p>
          </p:txBody>
        </p:sp>
        <p:pic>
          <p:nvPicPr>
            <p:cNvPr id="284" name="ECG-CostOptimization-004.png" descr="ECG-CostOptimization-004.png"/>
            <p:cNvPicPr>
              <a:picLocks noChangeAspect="1"/>
            </p:cNvPicPr>
            <p:nvPr/>
          </p:nvPicPr>
          <p:blipFill>
            <a:blip r:embed="rId3">
              <a:extLst/>
            </a:blip>
            <a:stretch>
              <a:fillRect/>
            </a:stretch>
          </p:blipFill>
          <p:spPr>
            <a:xfrm>
              <a:off x="352562" y="1209447"/>
              <a:ext cx="1270001" cy="1270001"/>
            </a:xfrm>
            <a:prstGeom prst="rect">
              <a:avLst/>
            </a:prstGeom>
            <a:ln w="12700" cap="flat">
              <a:noFill/>
              <a:miter lim="400000"/>
            </a:ln>
            <a:effectLst/>
          </p:spPr>
        </p:pic>
      </p:grpSp>
      <p:grpSp>
        <p:nvGrpSpPr>
          <p:cNvPr id="290" name="Group"/>
          <p:cNvGrpSpPr/>
          <p:nvPr/>
        </p:nvGrpSpPr>
        <p:grpSpPr>
          <a:xfrm>
            <a:off x="13972037" y="7786234"/>
            <a:ext cx="1930401" cy="2809648"/>
            <a:chOff x="0" y="0"/>
            <a:chExt cx="1930400" cy="2809647"/>
          </a:xfrm>
        </p:grpSpPr>
        <p:sp>
          <p:nvSpPr>
            <p:cNvPr id="286"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7" name="Circle"/>
            <p:cNvSpPr/>
            <p:nvPr/>
          </p:nvSpPr>
          <p:spPr>
            <a:xfrm>
              <a:off x="53520"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288" name="Plan"/>
            <p:cNvSpPr txBox="1"/>
            <p:nvPr/>
          </p:nvSpPr>
          <p:spPr>
            <a:xfrm>
              <a:off x="270960" y="0"/>
              <a:ext cx="1276140" cy="803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pPr/>
              <a:r>
                <a:t>Plan</a:t>
              </a:r>
            </a:p>
          </p:txBody>
        </p:sp>
        <p:pic>
          <p:nvPicPr>
            <p:cNvPr id="289" name="ECG-CostOptimization-005.png" descr="ECG-CostOptimization-005.png"/>
            <p:cNvPicPr>
              <a:picLocks noChangeAspect="1"/>
            </p:cNvPicPr>
            <p:nvPr/>
          </p:nvPicPr>
          <p:blipFill>
            <a:blip r:embed="rId4">
              <a:extLst/>
            </a:blip>
            <a:stretch>
              <a:fillRect/>
            </a:stretch>
          </p:blipFill>
          <p:spPr>
            <a:xfrm>
              <a:off x="353331" y="1198037"/>
              <a:ext cx="1270001" cy="1165822"/>
            </a:xfrm>
            <a:prstGeom prst="rect">
              <a:avLst/>
            </a:prstGeom>
            <a:ln w="12700" cap="flat">
              <a:noFill/>
              <a:miter lim="400000"/>
            </a:ln>
            <a:effectLst/>
          </p:spPr>
        </p:pic>
      </p:grpSp>
      <p:grpSp>
        <p:nvGrpSpPr>
          <p:cNvPr id="295" name="Group"/>
          <p:cNvGrpSpPr/>
          <p:nvPr/>
        </p:nvGrpSpPr>
        <p:grpSpPr>
          <a:xfrm>
            <a:off x="16849969" y="7786234"/>
            <a:ext cx="1930401" cy="2809648"/>
            <a:chOff x="0" y="0"/>
            <a:chExt cx="1930400" cy="2809647"/>
          </a:xfrm>
        </p:grpSpPr>
        <p:sp>
          <p:nvSpPr>
            <p:cNvPr id="291"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2" name="Circle"/>
            <p:cNvSpPr/>
            <p:nvPr/>
          </p:nvSpPr>
          <p:spPr>
            <a:xfrm>
              <a:off x="53520"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293" name="Run"/>
            <p:cNvSpPr txBox="1"/>
            <p:nvPr/>
          </p:nvSpPr>
          <p:spPr>
            <a:xfrm>
              <a:off x="222046" y="0"/>
              <a:ext cx="1276141" cy="803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pPr/>
              <a:r>
                <a:t>Run</a:t>
              </a:r>
            </a:p>
          </p:txBody>
        </p:sp>
        <p:pic>
          <p:nvPicPr>
            <p:cNvPr id="294" name="ECG-CostOptimization-006.png" descr="ECG-CostOptimization-006.png"/>
            <p:cNvPicPr>
              <a:picLocks noChangeAspect="1"/>
            </p:cNvPicPr>
            <p:nvPr/>
          </p:nvPicPr>
          <p:blipFill>
            <a:blip r:embed="rId5">
              <a:extLst/>
            </a:blip>
            <a:stretch>
              <a:fillRect/>
            </a:stretch>
          </p:blipFill>
          <p:spPr>
            <a:xfrm>
              <a:off x="333237" y="1184047"/>
              <a:ext cx="1282701" cy="1282701"/>
            </a:xfrm>
            <a:prstGeom prst="rect">
              <a:avLst/>
            </a:prstGeom>
            <a:ln w="12700" cap="flat">
              <a:noFill/>
              <a:miter lim="400000"/>
            </a:ln>
            <a:effectLst/>
          </p:spPr>
        </p:pic>
      </p:grpSp>
      <p:sp>
        <p:nvSpPr>
          <p:cNvPr id="296" name="CFM helps all parts of the company (Finance, Product, Technology and Business teams) to HANDLE their money wisely as they use cloud provider services and infrastructure."/>
          <p:cNvSpPr txBox="1"/>
          <p:nvPr/>
        </p:nvSpPr>
        <p:spPr>
          <a:xfrm>
            <a:off x="6924261" y="2406852"/>
            <a:ext cx="13128428" cy="100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2500">
                <a:latin typeface="Avenir Book"/>
                <a:ea typeface="Avenir Book"/>
                <a:cs typeface="Avenir Book"/>
                <a:sym typeface="Avenir Book"/>
              </a:defRPr>
            </a:pPr>
            <a:r>
              <a:t>CFM helps all parts of the company (Finance, Product, Technology and Business teams) to </a:t>
            </a:r>
            <a:r>
              <a:rPr>
                <a:latin typeface="Avenir Heavy"/>
                <a:ea typeface="Avenir Heavy"/>
                <a:cs typeface="Avenir Heavy"/>
                <a:sym typeface="Avenir Heavy"/>
              </a:rPr>
              <a:t>HANDLE</a:t>
            </a:r>
            <a:r>
              <a:t> their money wisely as they use cloud provider services and infrastructure.</a:t>
            </a:r>
          </a:p>
        </p:txBody>
      </p:sp>
      <p:sp>
        <p:nvSpPr>
          <p:cNvPr id="297" name="HOW? By helping business to make more money and become better at what thy business do, but same time BE SMART how they spend their cash."/>
          <p:cNvSpPr txBox="1"/>
          <p:nvPr/>
        </p:nvSpPr>
        <p:spPr>
          <a:xfrm>
            <a:off x="6921500" y="4064963"/>
            <a:ext cx="14176599" cy="100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2500">
                <a:latin typeface="Avenir Book"/>
                <a:ea typeface="Avenir Book"/>
                <a:cs typeface="Avenir Book"/>
                <a:sym typeface="Avenir Book"/>
              </a:defRPr>
            </a:pPr>
            <a:r>
              <a:rPr>
                <a:latin typeface="Avenir Heavy"/>
                <a:ea typeface="Avenir Heavy"/>
                <a:cs typeface="Avenir Heavy"/>
                <a:sym typeface="Avenir Heavy"/>
              </a:rPr>
              <a:t>HOW?</a:t>
            </a:r>
            <a:r>
              <a:t> By helping business to make more money and become better at what thy business do, but same time </a:t>
            </a:r>
            <a:r>
              <a:rPr>
                <a:latin typeface="Avenir Heavy"/>
                <a:ea typeface="Avenir Heavy"/>
                <a:cs typeface="Avenir Heavy"/>
                <a:sym typeface="Avenir Heavy"/>
              </a:rPr>
              <a:t>BE SMART</a:t>
            </a:r>
            <a:r>
              <a:t> how they spend their cash.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0"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30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2"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FFFFFF"/>
                </a:solidFill>
                <a:latin typeface="Avenir Heavy"/>
                <a:ea typeface="Avenir Heavy"/>
                <a:cs typeface="Avenir Heavy"/>
                <a:sym typeface="Avenir Heavy"/>
              </a:defRPr>
            </a:pPr>
            <a:r>
              <a:t>Cloud Financial </a:t>
            </a:r>
          </a:p>
          <a:p>
            <a:pPr>
              <a:lnSpc>
                <a:spcPct val="80000"/>
              </a:lnSpc>
              <a:defRPr spc="-64" sz="3200">
                <a:solidFill>
                  <a:srgbClr val="FFFFFF"/>
                </a:solidFill>
                <a:latin typeface="Avenir Heavy"/>
                <a:ea typeface="Avenir Heavy"/>
                <a:cs typeface="Avenir Heavy"/>
                <a:sym typeface="Avenir Heavy"/>
              </a:defRPr>
            </a:pPr>
            <a:r>
              <a:t>Management</a:t>
            </a:r>
          </a:p>
        </p:txBody>
      </p:sp>
      <p:sp>
        <p:nvSpPr>
          <p:cNvPr id="30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304" name="CFM Best Practices (items: 9)"/>
          <p:cNvSpPr txBox="1"/>
          <p:nvPr/>
        </p:nvSpPr>
        <p:spPr>
          <a:xfrm>
            <a:off x="6478466" y="1124630"/>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CFM Best Practices (items: 9) </a:t>
            </a:r>
          </a:p>
        </p:txBody>
      </p:sp>
      <p:grpSp>
        <p:nvGrpSpPr>
          <p:cNvPr id="307" name="Group"/>
          <p:cNvGrpSpPr/>
          <p:nvPr/>
        </p:nvGrpSpPr>
        <p:grpSpPr>
          <a:xfrm>
            <a:off x="8848812" y="6090800"/>
            <a:ext cx="2279622" cy="2032001"/>
            <a:chOff x="0" y="0"/>
            <a:chExt cx="2279621" cy="2032000"/>
          </a:xfrm>
        </p:grpSpPr>
        <p:sp>
          <p:nvSpPr>
            <p:cNvPr id="305" name="Hexagon"/>
            <p:cNvSpPr/>
            <p:nvPr/>
          </p:nvSpPr>
          <p:spPr>
            <a:xfrm rot="16200000">
              <a:off x="123810" y="-123811"/>
              <a:ext cx="2032001" cy="2279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06" name="CFM…"/>
            <p:cNvSpPr txBox="1"/>
            <p:nvPr/>
          </p:nvSpPr>
          <p:spPr>
            <a:xfrm>
              <a:off x="86753" y="527104"/>
              <a:ext cx="2106115" cy="824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CFM</a:t>
              </a:r>
            </a:p>
            <a:p>
              <a:pPr>
                <a:defRPr b="1"/>
              </a:pPr>
              <a:r>
                <a:t>Best Practices</a:t>
              </a:r>
            </a:p>
          </p:txBody>
        </p:sp>
      </p:grpSp>
      <p:grpSp>
        <p:nvGrpSpPr>
          <p:cNvPr id="310" name="Group"/>
          <p:cNvGrpSpPr/>
          <p:nvPr/>
        </p:nvGrpSpPr>
        <p:grpSpPr>
          <a:xfrm>
            <a:off x="6606322" y="6616738"/>
            <a:ext cx="1270001" cy="1270001"/>
            <a:chOff x="0" y="0"/>
            <a:chExt cx="1270000" cy="1270000"/>
          </a:xfrm>
        </p:grpSpPr>
        <p:sp>
          <p:nvSpPr>
            <p:cNvPr id="308"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09"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BP01</a:t>
              </a:r>
            </a:p>
          </p:txBody>
        </p:sp>
      </p:grpSp>
      <p:grpSp>
        <p:nvGrpSpPr>
          <p:cNvPr id="313" name="Group"/>
          <p:cNvGrpSpPr/>
          <p:nvPr/>
        </p:nvGrpSpPr>
        <p:grpSpPr>
          <a:xfrm>
            <a:off x="7380152" y="4950540"/>
            <a:ext cx="1270001" cy="1270001"/>
            <a:chOff x="0" y="0"/>
            <a:chExt cx="1270000" cy="1270000"/>
          </a:xfrm>
        </p:grpSpPr>
        <p:sp>
          <p:nvSpPr>
            <p:cNvPr id="311"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12"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BP02</a:t>
              </a:r>
            </a:p>
          </p:txBody>
        </p:sp>
      </p:grpSp>
      <p:grpSp>
        <p:nvGrpSpPr>
          <p:cNvPr id="316" name="Group"/>
          <p:cNvGrpSpPr/>
          <p:nvPr/>
        </p:nvGrpSpPr>
        <p:grpSpPr>
          <a:xfrm>
            <a:off x="8848812" y="3909287"/>
            <a:ext cx="1270001" cy="1270001"/>
            <a:chOff x="0" y="0"/>
            <a:chExt cx="1270000" cy="1270000"/>
          </a:xfrm>
        </p:grpSpPr>
        <p:sp>
          <p:nvSpPr>
            <p:cNvPr id="314"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15"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BP03</a:t>
              </a:r>
            </a:p>
          </p:txBody>
        </p:sp>
      </p:grpSp>
      <p:grpSp>
        <p:nvGrpSpPr>
          <p:cNvPr id="319" name="Group"/>
          <p:cNvGrpSpPr/>
          <p:nvPr/>
        </p:nvGrpSpPr>
        <p:grpSpPr>
          <a:xfrm>
            <a:off x="10513163" y="4314835"/>
            <a:ext cx="1270001" cy="1270001"/>
            <a:chOff x="0" y="0"/>
            <a:chExt cx="1270000" cy="1270000"/>
          </a:xfrm>
        </p:grpSpPr>
        <p:sp>
          <p:nvSpPr>
            <p:cNvPr id="317"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18" name="COST01…"/>
            <p:cNvSpPr txBox="1"/>
            <p:nvPr/>
          </p:nvSpPr>
          <p:spPr>
            <a:xfrm>
              <a:off x="13639" y="215026"/>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BP04</a:t>
              </a:r>
            </a:p>
          </p:txBody>
        </p:sp>
      </p:grpSp>
      <p:grpSp>
        <p:nvGrpSpPr>
          <p:cNvPr id="322" name="Group"/>
          <p:cNvGrpSpPr/>
          <p:nvPr/>
        </p:nvGrpSpPr>
        <p:grpSpPr>
          <a:xfrm>
            <a:off x="11531803" y="5461440"/>
            <a:ext cx="1320394" cy="1270001"/>
            <a:chOff x="0" y="0"/>
            <a:chExt cx="1320393" cy="1270000"/>
          </a:xfrm>
        </p:grpSpPr>
        <p:sp>
          <p:nvSpPr>
            <p:cNvPr id="320"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21" name="COST01…"/>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 </a:t>
              </a:r>
            </a:p>
            <a:p>
              <a:pPr>
                <a:defRPr b="1"/>
              </a:pPr>
              <a:r>
                <a:t>BP05</a:t>
              </a:r>
            </a:p>
          </p:txBody>
        </p:sp>
      </p:grpSp>
      <p:grpSp>
        <p:nvGrpSpPr>
          <p:cNvPr id="325" name="Group"/>
          <p:cNvGrpSpPr/>
          <p:nvPr/>
        </p:nvGrpSpPr>
        <p:grpSpPr>
          <a:xfrm>
            <a:off x="11557000" y="7160669"/>
            <a:ext cx="1270000" cy="1270001"/>
            <a:chOff x="0" y="0"/>
            <a:chExt cx="1270000" cy="1270000"/>
          </a:xfrm>
        </p:grpSpPr>
        <p:sp>
          <p:nvSpPr>
            <p:cNvPr id="323"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24"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BP06</a:t>
              </a:r>
            </a:p>
          </p:txBody>
        </p:sp>
      </p:grpSp>
      <p:grpSp>
        <p:nvGrpSpPr>
          <p:cNvPr id="328" name="Group"/>
          <p:cNvGrpSpPr/>
          <p:nvPr/>
        </p:nvGrpSpPr>
        <p:grpSpPr>
          <a:xfrm>
            <a:off x="10725640" y="8836497"/>
            <a:ext cx="1270001" cy="1270001"/>
            <a:chOff x="0" y="0"/>
            <a:chExt cx="1270000" cy="1270000"/>
          </a:xfrm>
        </p:grpSpPr>
        <p:sp>
          <p:nvSpPr>
            <p:cNvPr id="326"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27"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BP07</a:t>
              </a:r>
            </a:p>
          </p:txBody>
        </p:sp>
      </p:grpSp>
      <p:sp>
        <p:nvSpPr>
          <p:cNvPr id="329" name="Circle"/>
          <p:cNvSpPr/>
          <p:nvPr/>
        </p:nvSpPr>
        <p:spPr>
          <a:xfrm>
            <a:off x="8848812" y="9185035"/>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30" name="COST01…"/>
          <p:cNvSpPr txBox="1"/>
          <p:nvPr/>
        </p:nvSpPr>
        <p:spPr>
          <a:xfrm>
            <a:off x="8862452" y="9409750"/>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COST01</a:t>
            </a:r>
          </a:p>
          <a:p>
            <a:pPr>
              <a:defRPr b="1"/>
            </a:pPr>
            <a:r>
              <a:t>BP08</a:t>
            </a:r>
          </a:p>
        </p:txBody>
      </p:sp>
      <p:grpSp>
        <p:nvGrpSpPr>
          <p:cNvPr id="333" name="Group"/>
          <p:cNvGrpSpPr/>
          <p:nvPr/>
        </p:nvGrpSpPr>
        <p:grpSpPr>
          <a:xfrm>
            <a:off x="7163959" y="8282936"/>
            <a:ext cx="1320395" cy="1270001"/>
            <a:chOff x="0" y="0"/>
            <a:chExt cx="1320393" cy="1270000"/>
          </a:xfrm>
        </p:grpSpPr>
        <p:sp>
          <p:nvSpPr>
            <p:cNvPr id="331" name="Circle"/>
            <p:cNvSpPr/>
            <p:nvPr/>
          </p:nvSpPr>
          <p:spPr>
            <a:xfrm>
              <a:off x="25196" y="0"/>
              <a:ext cx="1270001"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32" name="COST01…"/>
            <p:cNvSpPr txBox="1"/>
            <p:nvPr/>
          </p:nvSpPr>
          <p:spPr>
            <a:xfrm>
              <a:off x="0" y="240619"/>
              <a:ext cx="1320394" cy="820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 </a:t>
              </a:r>
            </a:p>
            <a:p>
              <a:pPr>
                <a:defRPr b="1"/>
              </a:pPr>
              <a:r>
                <a:t>BP09</a:t>
              </a:r>
            </a:p>
          </p:txBody>
        </p:sp>
      </p:grpSp>
      <p:sp>
        <p:nvSpPr>
          <p:cNvPr id="334" name="COST01 - BP01 - Establish a cost optimization function"/>
          <p:cNvSpPr txBox="1"/>
          <p:nvPr/>
        </p:nvSpPr>
        <p:spPr>
          <a:xfrm>
            <a:off x="12490775" y="2470403"/>
            <a:ext cx="7100622"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BP01 - Establish a cost optimization function</a:t>
            </a:r>
          </a:p>
        </p:txBody>
      </p:sp>
      <p:sp>
        <p:nvSpPr>
          <p:cNvPr id="335" name="COST01 - BP02 - Establish a partnership between finance and technology"/>
          <p:cNvSpPr txBox="1"/>
          <p:nvPr/>
        </p:nvSpPr>
        <p:spPr>
          <a:xfrm>
            <a:off x="13207881" y="3455697"/>
            <a:ext cx="9429421"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BP02 - Establish a partnership between finance and technology</a:t>
            </a:r>
          </a:p>
        </p:txBody>
      </p:sp>
      <p:sp>
        <p:nvSpPr>
          <p:cNvPr id="336" name="COST01 - BP03 - Establish cloud budgets and forecasts"/>
          <p:cNvSpPr txBox="1"/>
          <p:nvPr/>
        </p:nvSpPr>
        <p:spPr>
          <a:xfrm>
            <a:off x="14883256" y="4440991"/>
            <a:ext cx="7214896"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BP03 - Establish cloud budgets and forecasts</a:t>
            </a:r>
          </a:p>
        </p:txBody>
      </p:sp>
      <p:sp>
        <p:nvSpPr>
          <p:cNvPr id="337" name="COST01 - BP04 - Implement cost awareness…"/>
          <p:cNvSpPr txBox="1"/>
          <p:nvPr/>
        </p:nvSpPr>
        <p:spPr>
          <a:xfrm>
            <a:off x="15561220" y="5461440"/>
            <a:ext cx="585896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COST01 - BP04 - Implement cost awareness </a:t>
            </a:r>
          </a:p>
          <a:p>
            <a:pPr algn="l"/>
            <a:r>
              <a:t>in your organisational processes</a:t>
            </a:r>
          </a:p>
        </p:txBody>
      </p:sp>
      <p:sp>
        <p:nvSpPr>
          <p:cNvPr id="338" name="COST01 - BP05 - Report and notify on cost…"/>
          <p:cNvSpPr txBox="1"/>
          <p:nvPr/>
        </p:nvSpPr>
        <p:spPr>
          <a:xfrm>
            <a:off x="15366207" y="6713026"/>
            <a:ext cx="5682947"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COST01 - BP05 - Report and notify on cost </a:t>
            </a:r>
          </a:p>
          <a:p>
            <a:pPr algn="l"/>
            <a:r>
              <a:t>optimisation</a:t>
            </a:r>
          </a:p>
        </p:txBody>
      </p:sp>
      <p:sp>
        <p:nvSpPr>
          <p:cNvPr id="339" name="COST01 - BP06 - Monitor cost proactively"/>
          <p:cNvSpPr txBox="1"/>
          <p:nvPr/>
        </p:nvSpPr>
        <p:spPr>
          <a:xfrm>
            <a:off x="15485370" y="8021386"/>
            <a:ext cx="5444618"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BP06 - Monitor cost proactively</a:t>
            </a:r>
          </a:p>
        </p:txBody>
      </p:sp>
      <p:sp>
        <p:nvSpPr>
          <p:cNvPr id="340" name="COST01 - BP07 - Keep up-to-date with new service releases"/>
          <p:cNvSpPr txBox="1"/>
          <p:nvPr/>
        </p:nvSpPr>
        <p:spPr>
          <a:xfrm>
            <a:off x="14901899" y="9033283"/>
            <a:ext cx="7762520"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BP07 - Keep up-to-date with new service releases</a:t>
            </a:r>
          </a:p>
        </p:txBody>
      </p:sp>
      <p:sp>
        <p:nvSpPr>
          <p:cNvPr id="341" name="COST01 - BP08 - Create a cost aware culture"/>
          <p:cNvSpPr txBox="1"/>
          <p:nvPr/>
        </p:nvSpPr>
        <p:spPr>
          <a:xfrm>
            <a:off x="14052818" y="10045180"/>
            <a:ext cx="5858409"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BP08 - Create a cost aware culture</a:t>
            </a:r>
          </a:p>
        </p:txBody>
      </p:sp>
      <p:sp>
        <p:nvSpPr>
          <p:cNvPr id="342" name="COST01 - BP09 - Quantify business value from cost optimisation"/>
          <p:cNvSpPr txBox="1"/>
          <p:nvPr/>
        </p:nvSpPr>
        <p:spPr>
          <a:xfrm>
            <a:off x="13434927" y="10891320"/>
            <a:ext cx="8271028"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COST01 - BP09 - Quantify business value from cost optimisation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5"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34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7"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34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349"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Expenditure and usage awareness</a:t>
            </a:r>
          </a:p>
        </p:txBody>
      </p:sp>
      <p:pic>
        <p:nvPicPr>
          <p:cNvPr id="350" name="ECG-CostOptimization-20230916T1150a.png" descr="ECG-CostOptimization-20230916T1150a.png"/>
          <p:cNvPicPr>
            <a:picLocks noChangeAspect="1"/>
          </p:cNvPicPr>
          <p:nvPr/>
        </p:nvPicPr>
        <p:blipFill>
          <a:blip r:embed="rId2">
            <a:extLst/>
          </a:blip>
          <a:stretch>
            <a:fillRect/>
          </a:stretch>
        </p:blipFill>
        <p:spPr>
          <a:xfrm>
            <a:off x="6572721" y="1981816"/>
            <a:ext cx="14658035" cy="60396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Kako biti “igrač” u…"/>
          <p:cNvSpPr txBox="1"/>
          <p:nvPr>
            <p:ph type="ctrTitle"/>
          </p:nvPr>
        </p:nvSpPr>
        <p:spPr>
          <a:xfrm>
            <a:off x="4068365" y="2607468"/>
            <a:ext cx="16325237" cy="4643439"/>
          </a:xfrm>
          <a:prstGeom prst="rect">
            <a:avLst/>
          </a:prstGeom>
        </p:spPr>
        <p:txBody>
          <a:bodyPr/>
          <a:lstStyle/>
          <a:p>
            <a:pPr>
              <a:defRPr b="0">
                <a:latin typeface="Avenir Heavy"/>
                <a:ea typeface="Avenir Heavy"/>
                <a:cs typeface="Avenir Heavy"/>
                <a:sym typeface="Avenir Heavy"/>
              </a:defRPr>
            </a:pPr>
            <a:r>
              <a:t>Kako biti “igrač” u </a:t>
            </a:r>
          </a:p>
          <a:p>
            <a:pPr>
              <a:defRPr b="0">
                <a:latin typeface="Avenir Heavy"/>
                <a:ea typeface="Avenir Heavy"/>
                <a:cs typeface="Avenir Heavy"/>
                <a:sym typeface="Avenir Heavy"/>
              </a:defRPr>
            </a:pPr>
            <a:r>
              <a:t>Cloud igri</a:t>
            </a:r>
          </a:p>
        </p:txBody>
      </p:sp>
      <p:sp>
        <p:nvSpPr>
          <p:cNvPr id="192" name="Otkrijte snagu AWS optimizacije troškova u svrhu unapredjenja poslovanja"/>
          <p:cNvSpPr txBox="1"/>
          <p:nvPr>
            <p:ph type="subTitle" sz="quarter" idx="1"/>
          </p:nvPr>
        </p:nvSpPr>
        <p:spPr>
          <a:xfrm>
            <a:off x="4068365" y="7179468"/>
            <a:ext cx="16323470" cy="2048062"/>
          </a:xfrm>
          <a:prstGeom prst="rect">
            <a:avLst/>
          </a:prstGeom>
        </p:spPr>
        <p:txBody>
          <a:bodyPr/>
          <a:lstStyle>
            <a:lvl1pPr>
              <a:defRPr b="0" sz="5000">
                <a:solidFill>
                  <a:schemeClr val="accent4">
                    <a:hueOff val="-476017"/>
                    <a:lumOff val="-10042"/>
                  </a:schemeClr>
                </a:solidFill>
                <a:latin typeface="Avenir Heavy"/>
                <a:ea typeface="Avenir Heavy"/>
                <a:cs typeface="Avenir Heavy"/>
                <a:sym typeface="Avenir Heavy"/>
              </a:defRPr>
            </a:lvl1pPr>
          </a:lstStyle>
          <a:p>
            <a:pPr/>
            <a:r>
              <a:t>Otkrijte snagu AWS optimizacije troškova u svrhu unapredjenja poslovanja</a:t>
            </a:r>
          </a:p>
        </p:txBody>
      </p:sp>
      <p:sp>
        <p:nvSpPr>
          <p:cNvPr id="193" name="@ JavaCro23…"/>
          <p:cNvSpPr txBox="1"/>
          <p:nvPr/>
        </p:nvSpPr>
        <p:spPr>
          <a:xfrm>
            <a:off x="3316803" y="10697619"/>
            <a:ext cx="12532199" cy="186990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l" defTabSz="825500">
              <a:defRPr sz="3200">
                <a:solidFill>
                  <a:srgbClr val="FFFFFF"/>
                </a:solidFill>
                <a:latin typeface="Avenir Heavy"/>
                <a:ea typeface="Avenir Heavy"/>
                <a:cs typeface="Avenir Heavy"/>
                <a:sym typeface="Avenir Heavy"/>
              </a:defRPr>
            </a:pPr>
            <a:r>
              <a:t>@ JavaCro23</a:t>
            </a:r>
          </a:p>
          <a:p>
            <a:pPr algn="l" defTabSz="825500">
              <a:defRPr sz="3200">
                <a:solidFill>
                  <a:srgbClr val="FFFFFF"/>
                </a:solidFill>
                <a:latin typeface="Avenir Heavy"/>
                <a:ea typeface="Avenir Heavy"/>
                <a:cs typeface="Avenir Heavy"/>
                <a:sym typeface="Avenir Heavy"/>
              </a:defRPr>
            </a:pPr>
            <a:r>
              <a:t>Utorak 17. Oktobar 2023. </a:t>
            </a:r>
          </a:p>
          <a:p>
            <a:pPr algn="l" defTabSz="825500">
              <a:defRPr sz="3200">
                <a:solidFill>
                  <a:srgbClr val="FFFFFF"/>
                </a:solidFill>
                <a:latin typeface="Avenir Heavy"/>
                <a:ea typeface="Avenir Heavy"/>
                <a:cs typeface="Avenir Heavy"/>
                <a:sym typeface="Avenir Heavy"/>
              </a:defRPr>
            </a:pPr>
            <a:r>
              <a:t>Hotel Istra - Rovinj/Hrvatska</a:t>
            </a:r>
          </a:p>
        </p:txBody>
      </p:sp>
      <p:pic>
        <p:nvPicPr>
          <p:cNvPr id="194" name="javacro-23-logo.png" descr="javacro-23-logo.png"/>
          <p:cNvPicPr>
            <a:picLocks noChangeAspect="1"/>
          </p:cNvPicPr>
          <p:nvPr/>
        </p:nvPicPr>
        <p:blipFill>
          <a:blip r:embed="rId2">
            <a:extLst/>
          </a:blip>
          <a:stretch>
            <a:fillRect/>
          </a:stretch>
        </p:blipFill>
        <p:spPr>
          <a:xfrm>
            <a:off x="14674434" y="1046894"/>
            <a:ext cx="6591301" cy="14097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35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5"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35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357"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Expenditure and usage awareness</a:t>
            </a:r>
          </a:p>
        </p:txBody>
      </p:sp>
      <p:sp>
        <p:nvSpPr>
          <p:cNvPr id="358" name="Governance (items: 6)"/>
          <p:cNvSpPr txBox="1"/>
          <p:nvPr/>
        </p:nvSpPr>
        <p:spPr>
          <a:xfrm>
            <a:off x="6480400" y="1144551"/>
            <a:ext cx="10934106"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Governance (items: 6)</a:t>
            </a:r>
          </a:p>
        </p:txBody>
      </p:sp>
      <p:grpSp>
        <p:nvGrpSpPr>
          <p:cNvPr id="361" name="Group"/>
          <p:cNvGrpSpPr/>
          <p:nvPr/>
        </p:nvGrpSpPr>
        <p:grpSpPr>
          <a:xfrm>
            <a:off x="9312939" y="6102677"/>
            <a:ext cx="2286001" cy="2037687"/>
            <a:chOff x="0" y="0"/>
            <a:chExt cx="2286000" cy="2037685"/>
          </a:xfrm>
        </p:grpSpPr>
        <p:sp>
          <p:nvSpPr>
            <p:cNvPr id="359" name="Hexagon"/>
            <p:cNvSpPr/>
            <p:nvPr/>
          </p:nvSpPr>
          <p:spPr>
            <a:xfrm rot="16200000">
              <a:off x="124157" y="-124158"/>
              <a:ext cx="2037686" cy="228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0" name="Governance…"/>
            <p:cNvSpPr txBox="1"/>
            <p:nvPr/>
          </p:nvSpPr>
          <p:spPr>
            <a:xfrm>
              <a:off x="95135" y="506957"/>
              <a:ext cx="2095729"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Governance</a:t>
              </a:r>
            </a:p>
            <a:p>
              <a:pPr>
                <a:defRPr b="1"/>
              </a:pPr>
              <a:r>
                <a:t>Best Practices</a:t>
              </a:r>
            </a:p>
          </p:txBody>
        </p:sp>
      </p:grpSp>
      <p:sp>
        <p:nvSpPr>
          <p:cNvPr id="362" name="Circle"/>
          <p:cNvSpPr/>
          <p:nvPr/>
        </p:nvSpPr>
        <p:spPr>
          <a:xfrm>
            <a:off x="80157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3"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4"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5"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6" name="Circle"/>
          <p:cNvSpPr/>
          <p:nvPr/>
        </p:nvSpPr>
        <p:spPr>
          <a:xfrm>
            <a:off x="12587722" y="6466663"/>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67" name="COST02…"/>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COST02 </a:t>
            </a:r>
          </a:p>
          <a:p>
            <a:pPr>
              <a:defRPr b="1"/>
            </a:pPr>
            <a:r>
              <a:t>BP01</a:t>
            </a:r>
          </a:p>
        </p:txBody>
      </p:sp>
      <p:sp>
        <p:nvSpPr>
          <p:cNvPr id="368" name="COST02…"/>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COST02 </a:t>
            </a:r>
          </a:p>
          <a:p>
            <a:pPr>
              <a:defRPr b="1"/>
            </a:pPr>
            <a:r>
              <a:t>BP02</a:t>
            </a:r>
          </a:p>
        </p:txBody>
      </p:sp>
      <p:grpSp>
        <p:nvGrpSpPr>
          <p:cNvPr id="371" name="Group"/>
          <p:cNvGrpSpPr/>
          <p:nvPr/>
        </p:nvGrpSpPr>
        <p:grpSpPr>
          <a:xfrm>
            <a:off x="11775125" y="4031666"/>
            <a:ext cx="1320395" cy="1270001"/>
            <a:chOff x="0" y="0"/>
            <a:chExt cx="1320393" cy="1270000"/>
          </a:xfrm>
        </p:grpSpPr>
        <p:sp>
          <p:nvSpPr>
            <p:cNvPr id="369"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70"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sp>
        <p:nvSpPr>
          <p:cNvPr id="372" name="COST02…"/>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COST02 </a:t>
            </a:r>
          </a:p>
          <a:p>
            <a:pPr>
              <a:defRPr b="1"/>
            </a:pPr>
            <a:r>
              <a:t>BP04</a:t>
            </a:r>
          </a:p>
        </p:txBody>
      </p:sp>
      <p:sp>
        <p:nvSpPr>
          <p:cNvPr id="373" name="COST02…"/>
          <p:cNvSpPr txBox="1"/>
          <p:nvPr/>
        </p:nvSpPr>
        <p:spPr>
          <a:xfrm>
            <a:off x="11775125" y="89045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COST02 </a:t>
            </a:r>
          </a:p>
          <a:p>
            <a:pPr>
              <a:defRPr b="1"/>
            </a:pPr>
            <a:r>
              <a:t>BP05</a:t>
            </a:r>
          </a:p>
        </p:txBody>
      </p:sp>
      <p:sp>
        <p:nvSpPr>
          <p:cNvPr id="374" name="COST02…"/>
          <p:cNvSpPr txBox="1"/>
          <p:nvPr/>
        </p:nvSpPr>
        <p:spPr>
          <a:xfrm>
            <a:off x="7965328" y="89045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COST02 </a:t>
            </a:r>
          </a:p>
          <a:p>
            <a:pPr>
              <a:defRPr b="1"/>
            </a:pPr>
            <a:r>
              <a:t>BP06</a:t>
            </a:r>
          </a:p>
        </p:txBody>
      </p:sp>
      <p:sp>
        <p:nvSpPr>
          <p:cNvPr id="375" name="COST02 - BP01 - Develop policies based on your…"/>
          <p:cNvSpPr txBox="1"/>
          <p:nvPr/>
        </p:nvSpPr>
        <p:spPr>
          <a:xfrm>
            <a:off x="14896013" y="2208186"/>
            <a:ext cx="6355462"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COST02 - BP01 - Develop policies based on your</a:t>
            </a:r>
          </a:p>
          <a:p>
            <a:pPr algn="l"/>
            <a:r>
              <a:t>organisation requirements</a:t>
            </a:r>
          </a:p>
        </p:txBody>
      </p:sp>
      <p:sp>
        <p:nvSpPr>
          <p:cNvPr id="376" name="COST02 - BP02 - Implement goals and targets"/>
          <p:cNvSpPr txBox="1"/>
          <p:nvPr/>
        </p:nvSpPr>
        <p:spPr>
          <a:xfrm>
            <a:off x="15618731" y="3455955"/>
            <a:ext cx="6068798"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stStyle>
          <a:p>
            <a:pPr/>
            <a:r>
              <a:t>COST02 - BP02 - Implement goals and targets </a:t>
            </a:r>
          </a:p>
        </p:txBody>
      </p:sp>
      <p:sp>
        <p:nvSpPr>
          <p:cNvPr id="377" name="COST02 - BP03 - Implement an…"/>
          <p:cNvSpPr txBox="1"/>
          <p:nvPr/>
        </p:nvSpPr>
        <p:spPr>
          <a:xfrm>
            <a:off x="15824615" y="5007670"/>
            <a:ext cx="421386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COST02 - BP03 - Implement an </a:t>
            </a:r>
          </a:p>
          <a:p>
            <a:pPr algn="l"/>
            <a:r>
              <a:t>account structure</a:t>
            </a:r>
          </a:p>
        </p:txBody>
      </p:sp>
      <p:sp>
        <p:nvSpPr>
          <p:cNvPr id="378" name="COST02 - BP04 - Implement groups and roles"/>
          <p:cNvSpPr txBox="1"/>
          <p:nvPr/>
        </p:nvSpPr>
        <p:spPr>
          <a:xfrm>
            <a:off x="15689698" y="6619024"/>
            <a:ext cx="5926863"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COST02 - BP04 - Implement groups and roles</a:t>
            </a:r>
          </a:p>
        </p:txBody>
      </p:sp>
      <p:sp>
        <p:nvSpPr>
          <p:cNvPr id="379" name="COST02 - BP05 - Implement cost controls"/>
          <p:cNvSpPr txBox="1"/>
          <p:nvPr/>
        </p:nvSpPr>
        <p:spPr>
          <a:xfrm>
            <a:off x="15511477" y="7887477"/>
            <a:ext cx="5450485"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COST02 - BP05 - Implement cost controls</a:t>
            </a:r>
          </a:p>
        </p:txBody>
      </p:sp>
      <p:sp>
        <p:nvSpPr>
          <p:cNvPr id="380" name="COST02 - BP06 - Track project lifecycle"/>
          <p:cNvSpPr txBox="1"/>
          <p:nvPr/>
        </p:nvSpPr>
        <p:spPr>
          <a:xfrm>
            <a:off x="15096736" y="9469012"/>
            <a:ext cx="5133925"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COST02 - BP06 - Track project lifecycle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3"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38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5"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38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387"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Expenditure and usage awareness</a:t>
            </a:r>
          </a:p>
        </p:txBody>
      </p:sp>
      <p:sp>
        <p:nvSpPr>
          <p:cNvPr id="388" name="Monitor cost and usage (items: 6)"/>
          <p:cNvSpPr txBox="1"/>
          <p:nvPr/>
        </p:nvSpPr>
        <p:spPr>
          <a:xfrm>
            <a:off x="6471360" y="1136968"/>
            <a:ext cx="10934105"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Monitor cost and usage (items: 6)</a:t>
            </a:r>
          </a:p>
        </p:txBody>
      </p:sp>
      <p:grpSp>
        <p:nvGrpSpPr>
          <p:cNvPr id="391" name="Group"/>
          <p:cNvGrpSpPr/>
          <p:nvPr/>
        </p:nvGrpSpPr>
        <p:grpSpPr>
          <a:xfrm>
            <a:off x="9211339" y="5669065"/>
            <a:ext cx="2713430" cy="2418687"/>
            <a:chOff x="0" y="0"/>
            <a:chExt cx="2713428" cy="2418685"/>
          </a:xfrm>
        </p:grpSpPr>
        <p:sp>
          <p:nvSpPr>
            <p:cNvPr id="389"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0" name="Monitor Cost…"/>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Monitor Cost</a:t>
              </a:r>
            </a:p>
            <a:p>
              <a:pPr>
                <a:defRPr b="1"/>
              </a:pPr>
              <a:r>
                <a:t>&amp;</a:t>
              </a:r>
            </a:p>
            <a:p>
              <a:pPr>
                <a:defRPr b="1"/>
              </a:pPr>
              <a:r>
                <a:t>Usage</a:t>
              </a:r>
            </a:p>
            <a:p>
              <a:pPr>
                <a:defRPr b="1"/>
              </a:pPr>
              <a:r>
                <a:t>Best Practices</a:t>
              </a:r>
            </a:p>
          </p:txBody>
        </p:sp>
      </p:grpSp>
      <p:sp>
        <p:nvSpPr>
          <p:cNvPr id="392" name="Circle"/>
          <p:cNvSpPr/>
          <p:nvPr/>
        </p:nvSpPr>
        <p:spPr>
          <a:xfrm>
            <a:off x="80157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3"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4"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5"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6"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7" name="Circle"/>
          <p:cNvSpPr/>
          <p:nvPr/>
        </p:nvSpPr>
        <p:spPr>
          <a:xfrm>
            <a:off x="12587722" y="64666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398" name="COST03…"/>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BP01</a:t>
            </a:r>
          </a:p>
        </p:txBody>
      </p:sp>
      <p:sp>
        <p:nvSpPr>
          <p:cNvPr id="399" name="COST03…"/>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BP02</a:t>
            </a:r>
          </a:p>
        </p:txBody>
      </p:sp>
      <p:sp>
        <p:nvSpPr>
          <p:cNvPr id="400" name="COST03…"/>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BP03</a:t>
            </a:r>
          </a:p>
        </p:txBody>
      </p:sp>
      <p:sp>
        <p:nvSpPr>
          <p:cNvPr id="401" name="COST03…"/>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BP04</a:t>
            </a:r>
          </a:p>
        </p:txBody>
      </p:sp>
      <p:sp>
        <p:nvSpPr>
          <p:cNvPr id="402" name="COST03…"/>
          <p:cNvSpPr txBox="1"/>
          <p:nvPr/>
        </p:nvSpPr>
        <p:spPr>
          <a:xfrm>
            <a:off x="11775125" y="89045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BP05</a:t>
            </a:r>
          </a:p>
        </p:txBody>
      </p:sp>
      <p:sp>
        <p:nvSpPr>
          <p:cNvPr id="403" name="COST03…"/>
          <p:cNvSpPr txBox="1"/>
          <p:nvPr/>
        </p:nvSpPr>
        <p:spPr>
          <a:xfrm>
            <a:off x="7965328" y="89045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COST03 </a:t>
            </a:r>
          </a:p>
          <a:p>
            <a:pPr>
              <a:defRPr b="1"/>
            </a:pPr>
            <a:r>
              <a:t>BP06</a:t>
            </a:r>
          </a:p>
        </p:txBody>
      </p:sp>
      <p:sp>
        <p:nvSpPr>
          <p:cNvPr id="404" name="COST03 - BP01 - Configure detailed…"/>
          <p:cNvSpPr txBox="1"/>
          <p:nvPr/>
        </p:nvSpPr>
        <p:spPr>
          <a:xfrm>
            <a:off x="15662372" y="2720622"/>
            <a:ext cx="4797807"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BP01 - Configure detailed </a:t>
            </a:r>
          </a:p>
          <a:p>
            <a:pPr algn="l"/>
            <a:r>
              <a:t>information sources</a:t>
            </a:r>
          </a:p>
        </p:txBody>
      </p:sp>
      <p:sp>
        <p:nvSpPr>
          <p:cNvPr id="405" name="COST03 - BP02 - Add organization information…"/>
          <p:cNvSpPr txBox="1"/>
          <p:nvPr/>
        </p:nvSpPr>
        <p:spPr>
          <a:xfrm>
            <a:off x="15584921" y="3915243"/>
            <a:ext cx="6109311" cy="820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BP02 - Add organization information </a:t>
            </a:r>
          </a:p>
          <a:p>
            <a:pPr algn="l"/>
            <a:r>
              <a:t>to cost and usage</a:t>
            </a:r>
          </a:p>
        </p:txBody>
      </p:sp>
      <p:sp>
        <p:nvSpPr>
          <p:cNvPr id="406" name="COST03 - BP03 - Identify cost attribution…"/>
          <p:cNvSpPr txBox="1"/>
          <p:nvPr/>
        </p:nvSpPr>
        <p:spPr>
          <a:xfrm>
            <a:off x="15584921" y="5230918"/>
            <a:ext cx="5387900" cy="820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BP03 - Identify cost attribution </a:t>
            </a:r>
          </a:p>
          <a:p>
            <a:pPr algn="l"/>
            <a:r>
              <a:t>categories</a:t>
            </a:r>
          </a:p>
        </p:txBody>
      </p:sp>
      <p:sp>
        <p:nvSpPr>
          <p:cNvPr id="407" name="COST03 - BP04 - Establish organization…"/>
          <p:cNvSpPr txBox="1"/>
          <p:nvPr/>
        </p:nvSpPr>
        <p:spPr>
          <a:xfrm>
            <a:off x="15640791" y="6711094"/>
            <a:ext cx="5244847"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BP04 - Establish organization </a:t>
            </a:r>
          </a:p>
          <a:p>
            <a:pPr algn="l"/>
            <a:r>
              <a:t>Metrics</a:t>
            </a:r>
          </a:p>
        </p:txBody>
      </p:sp>
      <p:sp>
        <p:nvSpPr>
          <p:cNvPr id="408" name="COST03 - BP05 - Configure billing and cost…"/>
          <p:cNvSpPr txBox="1"/>
          <p:nvPr/>
        </p:nvSpPr>
        <p:spPr>
          <a:xfrm>
            <a:off x="15584921" y="8191271"/>
            <a:ext cx="5698313"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BP05 - Configure billing and cost </a:t>
            </a:r>
          </a:p>
          <a:p>
            <a:pPr algn="l"/>
            <a:r>
              <a:t>management tools</a:t>
            </a:r>
          </a:p>
        </p:txBody>
      </p:sp>
      <p:sp>
        <p:nvSpPr>
          <p:cNvPr id="409" name="COST03 - BP06 - Allocate cost based…"/>
          <p:cNvSpPr txBox="1"/>
          <p:nvPr/>
        </p:nvSpPr>
        <p:spPr>
          <a:xfrm>
            <a:off x="15584921" y="9671448"/>
            <a:ext cx="497885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COST03 - BP06 - Allocate cost based </a:t>
            </a:r>
          </a:p>
          <a:p>
            <a:pPr algn="l"/>
            <a:r>
              <a:t>on workload metrics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41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4"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41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416"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Expenditure and usage awareness</a:t>
            </a:r>
          </a:p>
        </p:txBody>
      </p:sp>
      <p:sp>
        <p:nvSpPr>
          <p:cNvPr id="417" name="COST04 - BP01 - Track resources over…"/>
          <p:cNvSpPr txBox="1"/>
          <p:nvPr/>
        </p:nvSpPr>
        <p:spPr>
          <a:xfrm>
            <a:off x="15936357" y="2705974"/>
            <a:ext cx="510319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COST04 - BP01 - Track resources over </a:t>
            </a:r>
          </a:p>
          <a:p>
            <a:pPr algn="l"/>
            <a:r>
              <a:t>their lifetime</a:t>
            </a:r>
          </a:p>
        </p:txBody>
      </p:sp>
      <p:sp>
        <p:nvSpPr>
          <p:cNvPr id="418" name="COST04 - BP02 - Implement decommission…"/>
          <p:cNvSpPr txBox="1"/>
          <p:nvPr/>
        </p:nvSpPr>
        <p:spPr>
          <a:xfrm>
            <a:off x="15995921" y="4050782"/>
            <a:ext cx="5730444" cy="820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COST04 - BP02 - Implement decommission </a:t>
            </a:r>
          </a:p>
          <a:p>
            <a:pPr algn="l"/>
            <a:r>
              <a:t>process</a:t>
            </a:r>
          </a:p>
        </p:txBody>
      </p:sp>
      <p:sp>
        <p:nvSpPr>
          <p:cNvPr id="419" name="COST04 - BP03 - Decommission resources"/>
          <p:cNvSpPr txBox="1"/>
          <p:nvPr/>
        </p:nvSpPr>
        <p:spPr>
          <a:xfrm>
            <a:off x="16068705" y="5395589"/>
            <a:ext cx="5584877"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COST04 - BP03 - Decommission resources</a:t>
            </a:r>
          </a:p>
        </p:txBody>
      </p:sp>
      <p:sp>
        <p:nvSpPr>
          <p:cNvPr id="420" name="COST04 - BP04 - Decommission resources…"/>
          <p:cNvSpPr txBox="1"/>
          <p:nvPr/>
        </p:nvSpPr>
        <p:spPr>
          <a:xfrm>
            <a:off x="16029868" y="6397497"/>
            <a:ext cx="5662550"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COST04 - BP04 - Decommission resources </a:t>
            </a:r>
          </a:p>
          <a:p>
            <a:pPr algn="l"/>
            <a:r>
              <a:t>automatically</a:t>
            </a:r>
          </a:p>
        </p:txBody>
      </p:sp>
      <p:sp>
        <p:nvSpPr>
          <p:cNvPr id="421" name="COST04 - BP05 - Enforce data retention…"/>
          <p:cNvSpPr txBox="1"/>
          <p:nvPr/>
        </p:nvSpPr>
        <p:spPr>
          <a:xfrm>
            <a:off x="15994377" y="7742304"/>
            <a:ext cx="5274184"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COST04 - BP05 - Enforce data retention </a:t>
            </a:r>
          </a:p>
          <a:p>
            <a:pPr algn="l"/>
            <a:r>
              <a:t>policies</a:t>
            </a:r>
          </a:p>
        </p:txBody>
      </p:sp>
      <p:sp>
        <p:nvSpPr>
          <p:cNvPr id="422" name="Decommission resources (items: 5)"/>
          <p:cNvSpPr txBox="1"/>
          <p:nvPr/>
        </p:nvSpPr>
        <p:spPr>
          <a:xfrm>
            <a:off x="6477000" y="1143000"/>
            <a:ext cx="10934105"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Decommission resources (items: 5)</a:t>
            </a:r>
          </a:p>
        </p:txBody>
      </p:sp>
      <p:grpSp>
        <p:nvGrpSpPr>
          <p:cNvPr id="425" name="Group"/>
          <p:cNvGrpSpPr/>
          <p:nvPr/>
        </p:nvGrpSpPr>
        <p:grpSpPr>
          <a:xfrm>
            <a:off x="9211339" y="5669065"/>
            <a:ext cx="2713430" cy="2418687"/>
            <a:chOff x="0" y="0"/>
            <a:chExt cx="2713428" cy="2418685"/>
          </a:xfrm>
        </p:grpSpPr>
        <p:sp>
          <p:nvSpPr>
            <p:cNvPr id="423"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24" name="Decommission…"/>
            <p:cNvSpPr txBox="1"/>
            <p:nvPr/>
          </p:nvSpPr>
          <p:spPr>
            <a:xfrm>
              <a:off x="97848" y="220132"/>
              <a:ext cx="2487583" cy="1788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Decommission</a:t>
              </a:r>
            </a:p>
            <a:p>
              <a:pPr>
                <a:defRPr b="1"/>
              </a:pPr>
              <a:r>
                <a:t>Best Practices</a:t>
              </a:r>
            </a:p>
          </p:txBody>
        </p:sp>
      </p:grpSp>
      <p:sp>
        <p:nvSpPr>
          <p:cNvPr id="426"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27"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28" name="Circle"/>
          <p:cNvSpPr/>
          <p:nvPr/>
        </p:nvSpPr>
        <p:spPr>
          <a:xfrm>
            <a:off x="9641322" y="90354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29"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30" name="Circle"/>
          <p:cNvSpPr/>
          <p:nvPr/>
        </p:nvSpPr>
        <p:spPr>
          <a:xfrm>
            <a:off x="12460722" y="73810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31" name="COST04…"/>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COST04 </a:t>
            </a:r>
          </a:p>
          <a:p>
            <a:pPr>
              <a:defRPr b="1"/>
            </a:pPr>
            <a:r>
              <a:t>BP01</a:t>
            </a:r>
          </a:p>
        </p:txBody>
      </p:sp>
      <p:sp>
        <p:nvSpPr>
          <p:cNvPr id="432" name="COST04…"/>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COST04 </a:t>
            </a:r>
          </a:p>
          <a:p>
            <a:pPr>
              <a:defRPr b="1"/>
            </a:pPr>
            <a:r>
              <a:t>BP02</a:t>
            </a:r>
          </a:p>
        </p:txBody>
      </p:sp>
      <p:sp>
        <p:nvSpPr>
          <p:cNvPr id="433" name="COST04…"/>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COST04 </a:t>
            </a:r>
          </a:p>
          <a:p>
            <a:pPr>
              <a:defRPr b="1"/>
            </a:pPr>
            <a:r>
              <a:t>BP03</a:t>
            </a:r>
          </a:p>
        </p:txBody>
      </p:sp>
      <p:sp>
        <p:nvSpPr>
          <p:cNvPr id="434" name="COST04…"/>
          <p:cNvSpPr txBox="1"/>
          <p:nvPr/>
        </p:nvSpPr>
        <p:spPr>
          <a:xfrm>
            <a:off x="12474361" y="7605778"/>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COST04</a:t>
            </a:r>
          </a:p>
          <a:p>
            <a:pPr>
              <a:defRPr b="1"/>
            </a:pPr>
            <a:r>
              <a:t>BP04</a:t>
            </a:r>
          </a:p>
        </p:txBody>
      </p:sp>
      <p:sp>
        <p:nvSpPr>
          <p:cNvPr id="435" name="COST04…"/>
          <p:cNvSpPr txBox="1"/>
          <p:nvPr/>
        </p:nvSpPr>
        <p:spPr>
          <a:xfrm>
            <a:off x="9616125" y="92601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COST04 </a:t>
            </a:r>
          </a:p>
          <a:p>
            <a:pPr>
              <a:defRPr b="1"/>
            </a:pPr>
            <a:r>
              <a:t>BP05</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8"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43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0"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44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442"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443"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Cost effective resources</a:t>
            </a:r>
          </a:p>
        </p:txBody>
      </p:sp>
      <p:pic>
        <p:nvPicPr>
          <p:cNvPr id="444" name="ECG-CostOptimization-20230916T1200a.png" descr="ECG-CostOptimization-20230916T1200a.png"/>
          <p:cNvPicPr>
            <a:picLocks noChangeAspect="1"/>
          </p:cNvPicPr>
          <p:nvPr/>
        </p:nvPicPr>
        <p:blipFill>
          <a:blip r:embed="rId2">
            <a:extLst/>
          </a:blip>
          <a:stretch>
            <a:fillRect/>
          </a:stretch>
        </p:blipFill>
        <p:spPr>
          <a:xfrm>
            <a:off x="6389383" y="3768854"/>
            <a:ext cx="15254874" cy="495165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7"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44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45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45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Expenditure and usage awareness</a:t>
            </a:r>
          </a:p>
        </p:txBody>
      </p:sp>
      <p:sp>
        <p:nvSpPr>
          <p:cNvPr id="452" name="COST05 - BP01 - Identify organization…"/>
          <p:cNvSpPr txBox="1"/>
          <p:nvPr/>
        </p:nvSpPr>
        <p:spPr>
          <a:xfrm>
            <a:off x="16398206" y="2589526"/>
            <a:ext cx="5027474"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BP01 - Identify organization </a:t>
            </a:r>
          </a:p>
          <a:p>
            <a:pPr algn="l"/>
            <a:r>
              <a:t>requirements for cost</a:t>
            </a:r>
          </a:p>
        </p:txBody>
      </p:sp>
      <p:sp>
        <p:nvSpPr>
          <p:cNvPr id="453" name="COST05 - BP02 - Analyse all components…"/>
          <p:cNvSpPr txBox="1"/>
          <p:nvPr/>
        </p:nvSpPr>
        <p:spPr>
          <a:xfrm>
            <a:off x="16432570" y="4018987"/>
            <a:ext cx="5481220" cy="820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BP02 - Analyse all components </a:t>
            </a:r>
          </a:p>
          <a:p>
            <a:pPr algn="l"/>
            <a:r>
              <a:t>of the workload</a:t>
            </a:r>
          </a:p>
        </p:txBody>
      </p:sp>
      <p:sp>
        <p:nvSpPr>
          <p:cNvPr id="454" name="COST05 - BP03 - Perform a throughout…"/>
          <p:cNvSpPr txBox="1"/>
          <p:nvPr/>
        </p:nvSpPr>
        <p:spPr>
          <a:xfrm>
            <a:off x="16321371" y="5448447"/>
            <a:ext cx="5181144"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BP03 - Perform a throughout </a:t>
            </a:r>
          </a:p>
          <a:p>
            <a:pPr algn="l"/>
            <a:r>
              <a:t>analysis of each component</a:t>
            </a:r>
          </a:p>
        </p:txBody>
      </p:sp>
      <p:sp>
        <p:nvSpPr>
          <p:cNvPr id="455" name="COST05 - BP05 - Select components of…"/>
          <p:cNvSpPr txBox="1"/>
          <p:nvPr/>
        </p:nvSpPr>
        <p:spPr>
          <a:xfrm>
            <a:off x="16218413" y="8231718"/>
            <a:ext cx="5387061" cy="11637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BP05 - Select components of </a:t>
            </a:r>
          </a:p>
          <a:p>
            <a:pPr algn="l"/>
            <a:r>
              <a:t>this workload to optimise cost in line with </a:t>
            </a:r>
          </a:p>
          <a:p>
            <a:pPr algn="l"/>
            <a:r>
              <a:t>org. priorities</a:t>
            </a:r>
          </a:p>
        </p:txBody>
      </p:sp>
      <p:sp>
        <p:nvSpPr>
          <p:cNvPr id="456" name="COST05 - BP06 - Perform cost analysis…"/>
          <p:cNvSpPr txBox="1"/>
          <p:nvPr/>
        </p:nvSpPr>
        <p:spPr>
          <a:xfrm>
            <a:off x="16311312" y="9966254"/>
            <a:ext cx="520126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BP06 - Perform cost analysis </a:t>
            </a:r>
          </a:p>
          <a:p>
            <a:pPr algn="l"/>
            <a:r>
              <a:t>for different usage over time</a:t>
            </a:r>
          </a:p>
        </p:txBody>
      </p:sp>
      <p:sp>
        <p:nvSpPr>
          <p:cNvPr id="457" name="Evaluate cost when selecting services (items: 6)"/>
          <p:cNvSpPr txBox="1"/>
          <p:nvPr/>
        </p:nvSpPr>
        <p:spPr>
          <a:xfrm>
            <a:off x="6641640" y="1378743"/>
            <a:ext cx="13525064"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Evaluate cost when selecting services (items: 6)</a:t>
            </a:r>
          </a:p>
        </p:txBody>
      </p:sp>
      <p:sp>
        <p:nvSpPr>
          <p:cNvPr id="458" name="COST05 - BP04 - Select software with…"/>
          <p:cNvSpPr txBox="1"/>
          <p:nvPr/>
        </p:nvSpPr>
        <p:spPr>
          <a:xfrm>
            <a:off x="16394434" y="6840083"/>
            <a:ext cx="503501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COST05 - BP04 - Select software with </a:t>
            </a:r>
          </a:p>
          <a:p>
            <a:pPr algn="l"/>
            <a:r>
              <a:t>cost-effect licensing</a:t>
            </a:r>
          </a:p>
        </p:txBody>
      </p:sp>
      <p:grpSp>
        <p:nvGrpSpPr>
          <p:cNvPr id="461" name="Group"/>
          <p:cNvGrpSpPr/>
          <p:nvPr/>
        </p:nvGrpSpPr>
        <p:grpSpPr>
          <a:xfrm>
            <a:off x="9211339" y="5669065"/>
            <a:ext cx="2713430" cy="2418687"/>
            <a:chOff x="0" y="0"/>
            <a:chExt cx="2713428" cy="2418685"/>
          </a:xfrm>
        </p:grpSpPr>
        <p:sp>
          <p:nvSpPr>
            <p:cNvPr id="459"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0" name="Evaluate Cost…"/>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Evaluate Cost</a:t>
              </a:r>
            </a:p>
            <a:p>
              <a:pPr>
                <a:defRPr b="1"/>
              </a:pPr>
              <a:r>
                <a:t>Best Practices</a:t>
              </a:r>
            </a:p>
          </p:txBody>
        </p:sp>
      </p:grpSp>
      <p:sp>
        <p:nvSpPr>
          <p:cNvPr id="462"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3"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4"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5"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6" name="Circle"/>
          <p:cNvSpPr/>
          <p:nvPr/>
        </p:nvSpPr>
        <p:spPr>
          <a:xfrm>
            <a:off x="12587722" y="64666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67" name="COST05…"/>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COST05 </a:t>
            </a:r>
          </a:p>
          <a:p>
            <a:pPr>
              <a:defRPr b="1"/>
            </a:pPr>
            <a:r>
              <a:t>BP01</a:t>
            </a:r>
          </a:p>
        </p:txBody>
      </p:sp>
      <p:sp>
        <p:nvSpPr>
          <p:cNvPr id="468" name="COST05…"/>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COST05 </a:t>
            </a:r>
          </a:p>
          <a:p>
            <a:pPr>
              <a:defRPr b="1"/>
            </a:pPr>
            <a:r>
              <a:t>BP02</a:t>
            </a:r>
          </a:p>
        </p:txBody>
      </p:sp>
      <p:sp>
        <p:nvSpPr>
          <p:cNvPr id="469" name="COST05…"/>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COST05 </a:t>
            </a:r>
          </a:p>
          <a:p>
            <a:pPr>
              <a:defRPr b="1"/>
            </a:pPr>
            <a:r>
              <a:t>BP03</a:t>
            </a:r>
          </a:p>
        </p:txBody>
      </p:sp>
      <p:sp>
        <p:nvSpPr>
          <p:cNvPr id="470" name="COST05…"/>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COST05 </a:t>
            </a:r>
          </a:p>
          <a:p>
            <a:pPr>
              <a:defRPr b="1"/>
            </a:pPr>
            <a:r>
              <a:t>BP04</a:t>
            </a:r>
          </a:p>
        </p:txBody>
      </p:sp>
      <p:sp>
        <p:nvSpPr>
          <p:cNvPr id="471" name="COST05…"/>
          <p:cNvSpPr txBox="1"/>
          <p:nvPr/>
        </p:nvSpPr>
        <p:spPr>
          <a:xfrm>
            <a:off x="11813962" y="8904581"/>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COST05</a:t>
            </a:r>
          </a:p>
          <a:p>
            <a:pPr>
              <a:defRPr b="1"/>
            </a:pPr>
            <a:r>
              <a:t>BP05</a:t>
            </a:r>
          </a:p>
        </p:txBody>
      </p:sp>
      <p:grpSp>
        <p:nvGrpSpPr>
          <p:cNvPr id="474" name="Group"/>
          <p:cNvGrpSpPr/>
          <p:nvPr/>
        </p:nvGrpSpPr>
        <p:grpSpPr>
          <a:xfrm>
            <a:off x="7965328" y="8679866"/>
            <a:ext cx="1320395" cy="1270001"/>
            <a:chOff x="0" y="0"/>
            <a:chExt cx="1320393" cy="1270000"/>
          </a:xfrm>
        </p:grpSpPr>
        <p:sp>
          <p:nvSpPr>
            <p:cNvPr id="472" name="Circle"/>
            <p:cNvSpPr/>
            <p:nvPr/>
          </p:nvSpPr>
          <p:spPr>
            <a:xfrm>
              <a:off x="50393"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73" name="COST05…"/>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COST05 </a:t>
              </a:r>
            </a:p>
            <a:p>
              <a:pPr>
                <a:defRPr b="1"/>
              </a:pPr>
              <a:r>
                <a:t>BP06</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7"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47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48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48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482"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Cost effective resources</a:t>
            </a:r>
          </a:p>
        </p:txBody>
      </p:sp>
      <p:sp>
        <p:nvSpPr>
          <p:cNvPr id="483" name="Select the correct resource type, size and number (items: 3)"/>
          <p:cNvSpPr txBox="1"/>
          <p:nvPr/>
        </p:nvSpPr>
        <p:spPr>
          <a:xfrm>
            <a:off x="6687883" y="1378743"/>
            <a:ext cx="16723682"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Select the correct resource type, size and number (items: 3)</a:t>
            </a:r>
          </a:p>
        </p:txBody>
      </p:sp>
      <p:sp>
        <p:nvSpPr>
          <p:cNvPr id="484" name="COST06 - BP01 - Perform cost…"/>
          <p:cNvSpPr txBox="1"/>
          <p:nvPr/>
        </p:nvSpPr>
        <p:spPr>
          <a:xfrm>
            <a:off x="15884238" y="2569797"/>
            <a:ext cx="412501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COST06 - BP01 - Perform cost </a:t>
            </a:r>
          </a:p>
          <a:p>
            <a:pPr algn="l"/>
            <a:r>
              <a:t>modelling</a:t>
            </a:r>
          </a:p>
        </p:txBody>
      </p:sp>
      <p:sp>
        <p:nvSpPr>
          <p:cNvPr id="485" name="COST06 - BP02 - Select resource type, size…"/>
          <p:cNvSpPr txBox="1"/>
          <p:nvPr/>
        </p:nvSpPr>
        <p:spPr>
          <a:xfrm>
            <a:off x="15890375" y="3778429"/>
            <a:ext cx="571340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COST06 - BP02 - Select resource type, size </a:t>
            </a:r>
          </a:p>
          <a:p>
            <a:pPr algn="l"/>
            <a:r>
              <a:t>and number based on data</a:t>
            </a:r>
          </a:p>
        </p:txBody>
      </p:sp>
      <p:sp>
        <p:nvSpPr>
          <p:cNvPr id="486" name="COST06 - BP03 - Select resource type, size…"/>
          <p:cNvSpPr txBox="1"/>
          <p:nvPr/>
        </p:nvSpPr>
        <p:spPr>
          <a:xfrm>
            <a:off x="15860283" y="5202034"/>
            <a:ext cx="571451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COST06 - BP03 - Select resource type, size </a:t>
            </a:r>
          </a:p>
          <a:p>
            <a:pPr algn="l"/>
            <a:r>
              <a:t>and number automatically based on metrics </a:t>
            </a:r>
          </a:p>
        </p:txBody>
      </p:sp>
      <p:grpSp>
        <p:nvGrpSpPr>
          <p:cNvPr id="489" name="Group"/>
          <p:cNvGrpSpPr/>
          <p:nvPr/>
        </p:nvGrpSpPr>
        <p:grpSpPr>
          <a:xfrm>
            <a:off x="9211339" y="5669065"/>
            <a:ext cx="2998383" cy="2672687"/>
            <a:chOff x="0" y="0"/>
            <a:chExt cx="2998381" cy="2672686"/>
          </a:xfrm>
        </p:grpSpPr>
        <p:sp>
          <p:nvSpPr>
            <p:cNvPr id="487" name="Hexagon"/>
            <p:cNvSpPr/>
            <p:nvPr/>
          </p:nvSpPr>
          <p:spPr>
            <a:xfrm rot="16200000">
              <a:off x="162847" y="-162848"/>
              <a:ext cx="2672687" cy="2998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88" name="Resources, Size, Number…"/>
            <p:cNvSpPr txBox="1"/>
            <p:nvPr/>
          </p:nvSpPr>
          <p:spPr>
            <a:xfrm>
              <a:off x="108124" y="215182"/>
              <a:ext cx="2748817" cy="1975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Resources, Size, Number</a:t>
              </a:r>
            </a:p>
            <a:p>
              <a:pPr>
                <a:defRPr b="1"/>
              </a:pPr>
              <a:r>
                <a:t>Best Practices</a:t>
              </a:r>
            </a:p>
          </p:txBody>
        </p:sp>
      </p:grpSp>
      <p:sp>
        <p:nvSpPr>
          <p:cNvPr id="490" name="Circle"/>
          <p:cNvSpPr/>
          <p:nvPr/>
        </p:nvSpPr>
        <p:spPr>
          <a:xfrm>
            <a:off x="10758922" y="3553855"/>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91"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92" name="COST06…"/>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COST06 </a:t>
            </a:r>
          </a:p>
          <a:p>
            <a:pPr>
              <a:defRPr b="1"/>
            </a:pPr>
            <a:r>
              <a:t>BP01</a:t>
            </a:r>
          </a:p>
        </p:txBody>
      </p:sp>
      <p:sp>
        <p:nvSpPr>
          <p:cNvPr id="493" name="COST06…"/>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COST06 </a:t>
            </a:r>
          </a:p>
          <a:p>
            <a:pPr>
              <a:defRPr b="1"/>
            </a:pPr>
            <a:r>
              <a:t>BP02</a:t>
            </a:r>
          </a:p>
        </p:txBody>
      </p:sp>
      <p:grpSp>
        <p:nvGrpSpPr>
          <p:cNvPr id="496" name="Group"/>
          <p:cNvGrpSpPr/>
          <p:nvPr/>
        </p:nvGrpSpPr>
        <p:grpSpPr>
          <a:xfrm>
            <a:off x="11557000" y="9157677"/>
            <a:ext cx="1270000" cy="1270001"/>
            <a:chOff x="0" y="0"/>
            <a:chExt cx="1270000" cy="1270000"/>
          </a:xfrm>
        </p:grpSpPr>
        <p:sp>
          <p:nvSpPr>
            <p:cNvPr id="494"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495"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COST06</a:t>
              </a:r>
            </a:p>
            <a:p>
              <a:pPr>
                <a:defRPr b="1"/>
              </a:pPr>
              <a:r>
                <a:t>BP03</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99"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50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01"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50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503"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504"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Cost effective resources</a:t>
            </a:r>
          </a:p>
        </p:txBody>
      </p:sp>
      <p:sp>
        <p:nvSpPr>
          <p:cNvPr id="505" name="Select the best pricing model (items: 5)"/>
          <p:cNvSpPr txBox="1"/>
          <p:nvPr/>
        </p:nvSpPr>
        <p:spPr>
          <a:xfrm>
            <a:off x="6724947" y="1378743"/>
            <a:ext cx="13695945"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Select the best pricing model (items: 5)</a:t>
            </a:r>
          </a:p>
        </p:txBody>
      </p:sp>
      <p:sp>
        <p:nvSpPr>
          <p:cNvPr id="506" name="COST07 - BP01 - Perform pricing model…"/>
          <p:cNvSpPr txBox="1"/>
          <p:nvPr/>
        </p:nvSpPr>
        <p:spPr>
          <a:xfrm>
            <a:off x="16317968" y="2582118"/>
            <a:ext cx="528955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COST07 - BP01 - Perform pricing model </a:t>
            </a:r>
          </a:p>
          <a:p>
            <a:pPr algn="l"/>
            <a:r>
              <a:t>analysis</a:t>
            </a:r>
          </a:p>
        </p:txBody>
      </p:sp>
      <p:sp>
        <p:nvSpPr>
          <p:cNvPr id="507" name="COST07 - BP02 - Implement regions…"/>
          <p:cNvSpPr txBox="1"/>
          <p:nvPr/>
        </p:nvSpPr>
        <p:spPr>
          <a:xfrm>
            <a:off x="16309500" y="3804903"/>
            <a:ext cx="4824350"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COST07 - BP02 - Implement regions </a:t>
            </a:r>
          </a:p>
          <a:p>
            <a:pPr algn="l"/>
            <a:r>
              <a:t>based on cost</a:t>
            </a:r>
          </a:p>
        </p:txBody>
      </p:sp>
      <p:sp>
        <p:nvSpPr>
          <p:cNvPr id="508" name="COST07 - BP03 - Select third-party…"/>
          <p:cNvSpPr txBox="1"/>
          <p:nvPr/>
        </p:nvSpPr>
        <p:spPr>
          <a:xfrm>
            <a:off x="16313689" y="5067511"/>
            <a:ext cx="4710355"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COST07 - BP03 - Select third-party </a:t>
            </a:r>
          </a:p>
          <a:p>
            <a:pPr algn="l"/>
            <a:r>
              <a:t>agreements with cost-efficient terms</a:t>
            </a:r>
          </a:p>
        </p:txBody>
      </p:sp>
      <p:sp>
        <p:nvSpPr>
          <p:cNvPr id="509" name="COST07 - BP04 - Implement pricing models…"/>
          <p:cNvSpPr txBox="1"/>
          <p:nvPr/>
        </p:nvSpPr>
        <p:spPr>
          <a:xfrm>
            <a:off x="16307810" y="6330120"/>
            <a:ext cx="5750841" cy="11637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COST07 - BP04 - Implement pricing models </a:t>
            </a:r>
          </a:p>
          <a:p>
            <a:pPr algn="l"/>
            <a:r>
              <a:t>for all the components of this </a:t>
            </a:r>
          </a:p>
          <a:p>
            <a:pPr algn="l"/>
            <a:r>
              <a:t>workload</a:t>
            </a:r>
          </a:p>
        </p:txBody>
      </p:sp>
      <p:sp>
        <p:nvSpPr>
          <p:cNvPr id="510" name="COST07 - BP05 - Perform pricing model…"/>
          <p:cNvSpPr txBox="1"/>
          <p:nvPr/>
        </p:nvSpPr>
        <p:spPr>
          <a:xfrm>
            <a:off x="16317968" y="7935629"/>
            <a:ext cx="5289551" cy="11637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COST07 - BP05 - Perform pricing model </a:t>
            </a:r>
          </a:p>
          <a:p>
            <a:pPr algn="l"/>
            <a:r>
              <a:t>analysis at the management </a:t>
            </a:r>
          </a:p>
          <a:p>
            <a:pPr algn="l"/>
            <a:r>
              <a:t>account level</a:t>
            </a:r>
          </a:p>
        </p:txBody>
      </p:sp>
      <p:grpSp>
        <p:nvGrpSpPr>
          <p:cNvPr id="513" name="Group"/>
          <p:cNvGrpSpPr/>
          <p:nvPr/>
        </p:nvGrpSpPr>
        <p:grpSpPr>
          <a:xfrm>
            <a:off x="9211339" y="5669065"/>
            <a:ext cx="2713430" cy="2418687"/>
            <a:chOff x="0" y="0"/>
            <a:chExt cx="2713428" cy="2418685"/>
          </a:xfrm>
        </p:grpSpPr>
        <p:sp>
          <p:nvSpPr>
            <p:cNvPr id="511"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2" name="Pricing Model…"/>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Pricing Model</a:t>
              </a:r>
            </a:p>
            <a:p>
              <a:pPr>
                <a:defRPr b="1"/>
              </a:pPr>
              <a:r>
                <a:t>Best Practices</a:t>
              </a:r>
            </a:p>
          </p:txBody>
        </p:sp>
      </p:grpSp>
      <p:sp>
        <p:nvSpPr>
          <p:cNvPr id="514" name="Circle"/>
          <p:cNvSpPr/>
          <p:nvPr/>
        </p:nvSpPr>
        <p:spPr>
          <a:xfrm>
            <a:off x="8015722" y="4031666"/>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5"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6" name="Circle"/>
          <p:cNvSpPr/>
          <p:nvPr/>
        </p:nvSpPr>
        <p:spPr>
          <a:xfrm>
            <a:off x="9438122" y="9060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7"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8" name="Circle"/>
          <p:cNvSpPr/>
          <p:nvPr/>
        </p:nvSpPr>
        <p:spPr>
          <a:xfrm>
            <a:off x="12384522" y="74572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19" name="COST07…"/>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COST07 </a:t>
            </a:r>
          </a:p>
          <a:p>
            <a:pPr>
              <a:defRPr b="1"/>
            </a:pPr>
            <a:r>
              <a:t>BP01</a:t>
            </a:r>
          </a:p>
        </p:txBody>
      </p:sp>
      <p:sp>
        <p:nvSpPr>
          <p:cNvPr id="520" name="COST07…"/>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COST07 </a:t>
            </a:r>
          </a:p>
          <a:p>
            <a:pPr>
              <a:defRPr b="1"/>
            </a:pPr>
            <a:r>
              <a:t>BP02</a:t>
            </a:r>
          </a:p>
        </p:txBody>
      </p:sp>
      <p:sp>
        <p:nvSpPr>
          <p:cNvPr id="521" name="COST07…"/>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COST07 </a:t>
            </a:r>
          </a:p>
          <a:p>
            <a:pPr>
              <a:defRPr b="1"/>
            </a:pPr>
            <a:r>
              <a:t>BP03</a:t>
            </a:r>
          </a:p>
        </p:txBody>
      </p:sp>
      <p:sp>
        <p:nvSpPr>
          <p:cNvPr id="522" name="COST07…"/>
          <p:cNvSpPr txBox="1"/>
          <p:nvPr/>
        </p:nvSpPr>
        <p:spPr>
          <a:xfrm>
            <a:off x="12359324" y="7681978"/>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COST07 </a:t>
            </a:r>
          </a:p>
          <a:p>
            <a:pPr>
              <a:defRPr b="1"/>
            </a:pPr>
            <a:r>
              <a:t>BP04</a:t>
            </a:r>
          </a:p>
        </p:txBody>
      </p:sp>
      <p:sp>
        <p:nvSpPr>
          <p:cNvPr id="523" name="COST07…"/>
          <p:cNvSpPr txBox="1"/>
          <p:nvPr/>
        </p:nvSpPr>
        <p:spPr>
          <a:xfrm>
            <a:off x="9451762" y="9285581"/>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COST07</a:t>
            </a:r>
          </a:p>
          <a:p>
            <a:pPr>
              <a:defRPr b="1"/>
            </a:pPr>
            <a:r>
              <a:t>BP05</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6"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52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8"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52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530"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531"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Cost effective resources</a:t>
            </a:r>
          </a:p>
        </p:txBody>
      </p:sp>
      <p:sp>
        <p:nvSpPr>
          <p:cNvPr id="532" name="COST08 - BP01 - Perform data transfer…"/>
          <p:cNvSpPr txBox="1"/>
          <p:nvPr/>
        </p:nvSpPr>
        <p:spPr>
          <a:xfrm>
            <a:off x="16002000" y="2541188"/>
            <a:ext cx="5170247"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COST08 - BP01 - Perform data transfer </a:t>
            </a:r>
          </a:p>
          <a:p>
            <a:pPr algn="l"/>
            <a:r>
              <a:t>modelling</a:t>
            </a:r>
          </a:p>
        </p:txBody>
      </p:sp>
      <p:sp>
        <p:nvSpPr>
          <p:cNvPr id="533" name="COST08 - BP02 - Select components to…"/>
          <p:cNvSpPr txBox="1"/>
          <p:nvPr/>
        </p:nvSpPr>
        <p:spPr>
          <a:xfrm>
            <a:off x="16004444" y="3808666"/>
            <a:ext cx="5258817"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COST08 - BP02 - Select components to </a:t>
            </a:r>
          </a:p>
          <a:p>
            <a:pPr algn="l"/>
            <a:r>
              <a:t>optimize data transfer cost</a:t>
            </a:r>
          </a:p>
        </p:txBody>
      </p:sp>
      <p:sp>
        <p:nvSpPr>
          <p:cNvPr id="534" name="COST08 - BP03 - Implement services…"/>
          <p:cNvSpPr txBox="1"/>
          <p:nvPr/>
        </p:nvSpPr>
        <p:spPr>
          <a:xfrm>
            <a:off x="16007670" y="5076144"/>
            <a:ext cx="493275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COST08 - BP03 - Implement services </a:t>
            </a:r>
          </a:p>
          <a:p>
            <a:pPr algn="l"/>
            <a:r>
              <a:t>to reduce data transfer cost</a:t>
            </a:r>
          </a:p>
        </p:txBody>
      </p:sp>
      <p:sp>
        <p:nvSpPr>
          <p:cNvPr id="535" name="Plan for data transfer (items: 3)"/>
          <p:cNvSpPr txBox="1"/>
          <p:nvPr/>
        </p:nvSpPr>
        <p:spPr>
          <a:xfrm>
            <a:off x="6724947" y="1378743"/>
            <a:ext cx="10934106"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Plan for data transfer (items: 3)</a:t>
            </a:r>
          </a:p>
        </p:txBody>
      </p:sp>
      <p:grpSp>
        <p:nvGrpSpPr>
          <p:cNvPr id="538" name="Group"/>
          <p:cNvGrpSpPr/>
          <p:nvPr/>
        </p:nvGrpSpPr>
        <p:grpSpPr>
          <a:xfrm>
            <a:off x="9211339" y="5669065"/>
            <a:ext cx="2998383" cy="2672687"/>
            <a:chOff x="0" y="0"/>
            <a:chExt cx="2998381" cy="2672686"/>
          </a:xfrm>
        </p:grpSpPr>
        <p:sp>
          <p:nvSpPr>
            <p:cNvPr id="536" name="Hexagon"/>
            <p:cNvSpPr/>
            <p:nvPr/>
          </p:nvSpPr>
          <p:spPr>
            <a:xfrm rot="16200000">
              <a:off x="162847" y="-162848"/>
              <a:ext cx="2672687" cy="2998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37" name="Data Transfer…"/>
            <p:cNvSpPr txBox="1"/>
            <p:nvPr/>
          </p:nvSpPr>
          <p:spPr>
            <a:xfrm>
              <a:off x="108124" y="215182"/>
              <a:ext cx="2748817" cy="1975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Data Transfer</a:t>
              </a:r>
            </a:p>
            <a:p>
              <a:pPr>
                <a:defRPr b="1"/>
              </a:pPr>
              <a:r>
                <a:t>Best Practices</a:t>
              </a:r>
            </a:p>
          </p:txBody>
        </p:sp>
      </p:grpSp>
      <p:sp>
        <p:nvSpPr>
          <p:cNvPr id="539" name="Circle"/>
          <p:cNvSpPr/>
          <p:nvPr/>
        </p:nvSpPr>
        <p:spPr>
          <a:xfrm>
            <a:off x="10758922" y="3553855"/>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40" name="Circle"/>
          <p:cNvSpPr/>
          <p:nvPr/>
        </p:nvSpPr>
        <p:spPr>
          <a:xfrm>
            <a:off x="11557000" y="9157677"/>
            <a:ext cx="1270000"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41"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42" name="COST08…"/>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COST08 </a:t>
            </a:r>
          </a:p>
          <a:p>
            <a:pPr>
              <a:defRPr b="1"/>
            </a:pPr>
            <a:r>
              <a:t>BP01</a:t>
            </a:r>
          </a:p>
        </p:txBody>
      </p:sp>
      <p:sp>
        <p:nvSpPr>
          <p:cNvPr id="543" name="COST08…"/>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COST08 </a:t>
            </a:r>
          </a:p>
          <a:p>
            <a:pPr>
              <a:defRPr b="1"/>
            </a:pPr>
            <a:r>
              <a:t>BP02</a:t>
            </a:r>
          </a:p>
        </p:txBody>
      </p:sp>
      <p:sp>
        <p:nvSpPr>
          <p:cNvPr id="544" name="COST08…"/>
          <p:cNvSpPr txBox="1"/>
          <p:nvPr/>
        </p:nvSpPr>
        <p:spPr>
          <a:xfrm>
            <a:off x="11570639" y="9382392"/>
            <a:ext cx="1242722"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COST08</a:t>
            </a:r>
          </a:p>
          <a:p>
            <a:pPr>
              <a:defRPr b="1"/>
            </a:pPr>
            <a:r>
              <a:t>BP03</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7"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54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55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55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552"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Cost effective resources</a:t>
            </a:r>
          </a:p>
        </p:txBody>
      </p:sp>
      <p:sp>
        <p:nvSpPr>
          <p:cNvPr id="553"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defTabSz="2121355">
              <a:lnSpc>
                <a:spcPct val="80000"/>
              </a:lnSpc>
              <a:defRPr spc="-55" sz="2784">
                <a:solidFill>
                  <a:srgbClr val="FFFFFF"/>
                </a:solidFill>
                <a:latin typeface="Avenir Heavy"/>
                <a:ea typeface="Avenir Heavy"/>
                <a:cs typeface="Avenir Heavy"/>
                <a:sym typeface="Avenir Heavy"/>
              </a:defRPr>
            </a:lvl1pPr>
          </a:lstStyle>
          <a:p>
            <a:pPr/>
            <a:r>
              <a:t>Manage demand &amp; supplying resources</a:t>
            </a:r>
          </a:p>
        </p:txBody>
      </p:sp>
      <p:sp>
        <p:nvSpPr>
          <p:cNvPr id="554" name="Manage demand and supply resources (items: 3)"/>
          <p:cNvSpPr txBox="1"/>
          <p:nvPr/>
        </p:nvSpPr>
        <p:spPr>
          <a:xfrm>
            <a:off x="6803490" y="1378743"/>
            <a:ext cx="13849939"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Manage demand and supply resources (items: 3)</a:t>
            </a:r>
          </a:p>
        </p:txBody>
      </p:sp>
      <p:sp>
        <p:nvSpPr>
          <p:cNvPr id="555" name="COST09 - BP01 - Perform an analysis on…"/>
          <p:cNvSpPr txBox="1"/>
          <p:nvPr/>
        </p:nvSpPr>
        <p:spPr>
          <a:xfrm>
            <a:off x="16002000" y="3052206"/>
            <a:ext cx="5361915"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COST09 - BP01 - Perform an analysis on </a:t>
            </a:r>
          </a:p>
          <a:p>
            <a:pPr algn="l"/>
            <a:r>
              <a:t>the workload demand</a:t>
            </a:r>
          </a:p>
        </p:txBody>
      </p:sp>
      <p:sp>
        <p:nvSpPr>
          <p:cNvPr id="556" name="COST09 - BP02 - Implement a buffer…"/>
          <p:cNvSpPr txBox="1"/>
          <p:nvPr/>
        </p:nvSpPr>
        <p:spPr>
          <a:xfrm>
            <a:off x="16002000" y="4320802"/>
            <a:ext cx="4861510"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COST09 - BP02 - Implement a buffer </a:t>
            </a:r>
          </a:p>
          <a:p>
            <a:pPr algn="l"/>
            <a:r>
              <a:t>or throttle to manage demand</a:t>
            </a:r>
          </a:p>
        </p:txBody>
      </p:sp>
      <p:sp>
        <p:nvSpPr>
          <p:cNvPr id="557" name="COST09 - BP03 - Supply resources…"/>
          <p:cNvSpPr txBox="1"/>
          <p:nvPr/>
        </p:nvSpPr>
        <p:spPr>
          <a:xfrm>
            <a:off x="16002000" y="5589398"/>
            <a:ext cx="4679061"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COST09 - BP03 - Supply resources </a:t>
            </a:r>
          </a:p>
          <a:p>
            <a:pPr algn="l"/>
            <a:r>
              <a:t>dynamically</a:t>
            </a:r>
          </a:p>
        </p:txBody>
      </p:sp>
      <p:grpSp>
        <p:nvGrpSpPr>
          <p:cNvPr id="560" name="Group"/>
          <p:cNvGrpSpPr/>
          <p:nvPr/>
        </p:nvGrpSpPr>
        <p:grpSpPr>
          <a:xfrm>
            <a:off x="9211339" y="5669066"/>
            <a:ext cx="3140859" cy="2799686"/>
            <a:chOff x="0" y="0"/>
            <a:chExt cx="3140858" cy="2799685"/>
          </a:xfrm>
        </p:grpSpPr>
        <p:sp>
          <p:nvSpPr>
            <p:cNvPr id="558"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59" name="Manage Demand…"/>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Manage Demand </a:t>
              </a:r>
            </a:p>
            <a:p>
              <a:pPr>
                <a:defRPr b="1"/>
              </a:pPr>
              <a:r>
                <a:t>&amp; Supply Resources</a:t>
              </a:r>
            </a:p>
            <a:p>
              <a:pPr>
                <a:defRPr b="1"/>
              </a:pPr>
              <a:r>
                <a:t>Best Practices</a:t>
              </a:r>
            </a:p>
          </p:txBody>
        </p:sp>
      </p:grpSp>
      <p:sp>
        <p:nvSpPr>
          <p:cNvPr id="561" name="Circle"/>
          <p:cNvSpPr/>
          <p:nvPr/>
        </p:nvSpPr>
        <p:spPr>
          <a:xfrm>
            <a:off x="10758922" y="3553855"/>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62" name="Circle"/>
          <p:cNvSpPr/>
          <p:nvPr/>
        </p:nvSpPr>
        <p:spPr>
          <a:xfrm>
            <a:off x="11557000" y="9157677"/>
            <a:ext cx="1270000"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63"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64" name="COST09…"/>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COST09</a:t>
            </a:r>
          </a:p>
          <a:p>
            <a:pPr>
              <a:defRPr b="1"/>
            </a:pPr>
            <a:r>
              <a:t>BP01</a:t>
            </a:r>
          </a:p>
        </p:txBody>
      </p:sp>
      <p:sp>
        <p:nvSpPr>
          <p:cNvPr id="565" name="COST09…"/>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COST09 </a:t>
            </a:r>
          </a:p>
          <a:p>
            <a:pPr>
              <a:defRPr b="1"/>
            </a:pPr>
            <a:r>
              <a:t>BP02</a:t>
            </a:r>
          </a:p>
        </p:txBody>
      </p:sp>
      <p:sp>
        <p:nvSpPr>
          <p:cNvPr id="566" name="COST09…"/>
          <p:cNvSpPr txBox="1"/>
          <p:nvPr/>
        </p:nvSpPr>
        <p:spPr>
          <a:xfrm>
            <a:off x="11570639" y="9382392"/>
            <a:ext cx="1242722"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COST09</a:t>
            </a:r>
          </a:p>
          <a:p>
            <a:pPr>
              <a:defRPr b="1"/>
            </a:pPr>
            <a:r>
              <a:t>BP03</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69"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57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71"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57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573"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574"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Cost effective resources</a:t>
            </a:r>
          </a:p>
        </p:txBody>
      </p:sp>
      <p:sp>
        <p:nvSpPr>
          <p:cNvPr id="575"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defTabSz="2121355">
              <a:lnSpc>
                <a:spcPct val="80000"/>
              </a:lnSpc>
              <a:defRPr spc="-55" sz="2784">
                <a:solidFill>
                  <a:srgbClr val="929292"/>
                </a:solidFill>
                <a:latin typeface="Avenir Heavy"/>
                <a:ea typeface="Avenir Heavy"/>
                <a:cs typeface="Avenir Heavy"/>
                <a:sym typeface="Avenir Heavy"/>
              </a:defRPr>
            </a:lvl1pPr>
          </a:lstStyle>
          <a:p>
            <a:pPr/>
            <a:r>
              <a:t>Manage demand &amp; supplying resources</a:t>
            </a:r>
          </a:p>
        </p:txBody>
      </p:sp>
      <p:sp>
        <p:nvSpPr>
          <p:cNvPr id="576" name="Optimize over time"/>
          <p:cNvSpPr txBox="1"/>
          <p:nvPr/>
        </p:nvSpPr>
        <p:spPr>
          <a:xfrm>
            <a:off x="3045042" y="9688400"/>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Optimize over time</a:t>
            </a:r>
          </a:p>
        </p:txBody>
      </p:sp>
      <p:sp>
        <p:nvSpPr>
          <p:cNvPr id="577" name="Define a review process and analyze your workload regularly (items: 2)"/>
          <p:cNvSpPr txBox="1"/>
          <p:nvPr/>
        </p:nvSpPr>
        <p:spPr>
          <a:xfrm>
            <a:off x="6664762" y="1378743"/>
            <a:ext cx="16789433"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Define a review process and analyze your workload regularly (items: 2)</a:t>
            </a:r>
          </a:p>
        </p:txBody>
      </p:sp>
      <p:sp>
        <p:nvSpPr>
          <p:cNvPr id="578" name="COST10 - BP01 - Develop a workload…"/>
          <p:cNvSpPr txBox="1"/>
          <p:nvPr/>
        </p:nvSpPr>
        <p:spPr>
          <a:xfrm>
            <a:off x="16002000" y="3306668"/>
            <a:ext cx="4988916" cy="820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COST10 - BP01 - Develop a workload </a:t>
            </a:r>
          </a:p>
          <a:p>
            <a:pPr algn="l"/>
            <a:r>
              <a:t>review process</a:t>
            </a:r>
          </a:p>
        </p:txBody>
      </p:sp>
      <p:sp>
        <p:nvSpPr>
          <p:cNvPr id="579" name="COST10 - BP02 - Review and analyze…"/>
          <p:cNvSpPr txBox="1"/>
          <p:nvPr/>
        </p:nvSpPr>
        <p:spPr>
          <a:xfrm>
            <a:off x="16002000" y="4577616"/>
            <a:ext cx="4983328"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COST10 - BP02 - Review and analyze </a:t>
            </a:r>
          </a:p>
          <a:p>
            <a:pPr algn="l"/>
            <a:r>
              <a:t>this workload regularly</a:t>
            </a:r>
          </a:p>
        </p:txBody>
      </p:sp>
      <p:grpSp>
        <p:nvGrpSpPr>
          <p:cNvPr id="582" name="Group"/>
          <p:cNvGrpSpPr/>
          <p:nvPr/>
        </p:nvGrpSpPr>
        <p:grpSpPr>
          <a:xfrm>
            <a:off x="9211339" y="5669066"/>
            <a:ext cx="3140859" cy="2799686"/>
            <a:chOff x="0" y="0"/>
            <a:chExt cx="3140858" cy="2799685"/>
          </a:xfrm>
        </p:grpSpPr>
        <p:sp>
          <p:nvSpPr>
            <p:cNvPr id="580"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81" name="Review Workflow…"/>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Review Workflow</a:t>
              </a:r>
            </a:p>
            <a:p>
              <a:pPr>
                <a:defRPr b="1"/>
              </a:pPr>
              <a:r>
                <a:t>&amp; Analyse</a:t>
              </a:r>
            </a:p>
            <a:p>
              <a:pPr>
                <a:defRPr b="1"/>
              </a:pPr>
              <a:r>
                <a:t>Best Practices</a:t>
              </a:r>
            </a:p>
          </p:txBody>
        </p:sp>
      </p:grpSp>
      <p:sp>
        <p:nvSpPr>
          <p:cNvPr id="583" name="Circle"/>
          <p:cNvSpPr/>
          <p:nvPr/>
        </p:nvSpPr>
        <p:spPr>
          <a:xfrm>
            <a:off x="12399102" y="8945944"/>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84"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585" name="COST10…"/>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COST10</a:t>
            </a:r>
          </a:p>
          <a:p>
            <a:pPr>
              <a:defRPr b="1"/>
            </a:pPr>
            <a:r>
              <a:t>BP01</a:t>
            </a:r>
          </a:p>
        </p:txBody>
      </p:sp>
      <p:sp>
        <p:nvSpPr>
          <p:cNvPr id="586" name="COST10…"/>
          <p:cNvSpPr txBox="1"/>
          <p:nvPr/>
        </p:nvSpPr>
        <p:spPr>
          <a:xfrm>
            <a:off x="12373905" y="9170659"/>
            <a:ext cx="1320394"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COST10 </a:t>
            </a:r>
          </a:p>
          <a:p>
            <a:pPr>
              <a:defRPr b="1"/>
            </a:pPr>
            <a:r>
              <a:t>BP02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ECG-CostOptimization-007c.jpg" descr="ECG-CostOptimization-007c.jpg"/>
          <p:cNvPicPr>
            <a:picLocks noChangeAspect="1"/>
          </p:cNvPicPr>
          <p:nvPr/>
        </p:nvPicPr>
        <p:blipFill>
          <a:blip r:embed="rId2">
            <a:extLst/>
          </a:blip>
          <a:stretch>
            <a:fillRect/>
          </a:stretch>
        </p:blipFill>
        <p:spPr>
          <a:xfrm>
            <a:off x="2375825" y="917168"/>
            <a:ext cx="19632350" cy="11881664"/>
          </a:xfrm>
          <a:prstGeom prst="rect">
            <a:avLst/>
          </a:prstGeom>
          <a:ln w="12700">
            <a:miter lim="400000"/>
          </a:ln>
        </p:spPr>
      </p:pic>
      <p:sp>
        <p:nvSpPr>
          <p:cNvPr id="19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89" name="Design Principles"/>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Design Principles</a:t>
            </a:r>
          </a:p>
        </p:txBody>
      </p:sp>
      <p:sp>
        <p:nvSpPr>
          <p:cNvPr id="59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91"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929292"/>
                </a:solidFill>
                <a:latin typeface="Avenir Heavy"/>
                <a:ea typeface="Avenir Heavy"/>
                <a:cs typeface="Avenir Heavy"/>
                <a:sym typeface="Avenir Heavy"/>
              </a:defRPr>
            </a:pPr>
            <a:r>
              <a:t>Cloud Financial </a:t>
            </a:r>
          </a:p>
          <a:p>
            <a:pPr>
              <a:lnSpc>
                <a:spcPct val="80000"/>
              </a:lnSpc>
              <a:defRPr spc="-64" sz="3200">
                <a:solidFill>
                  <a:srgbClr val="929292"/>
                </a:solidFill>
                <a:latin typeface="Avenir Heavy"/>
                <a:ea typeface="Avenir Heavy"/>
                <a:cs typeface="Avenir Heavy"/>
                <a:sym typeface="Avenir Heavy"/>
              </a:defRPr>
            </a:pPr>
            <a:r>
              <a:t>Management</a:t>
            </a:r>
          </a:p>
        </p:txBody>
      </p:sp>
      <p:sp>
        <p:nvSpPr>
          <p:cNvPr id="59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593"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Expenditure and usage awareness</a:t>
            </a:r>
          </a:p>
        </p:txBody>
      </p:sp>
      <p:sp>
        <p:nvSpPr>
          <p:cNvPr id="594"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929292"/>
                </a:solidFill>
                <a:latin typeface="Avenir Heavy"/>
                <a:ea typeface="Avenir Heavy"/>
                <a:cs typeface="Avenir Heavy"/>
                <a:sym typeface="Avenir Heavy"/>
              </a:defRPr>
            </a:lvl1pPr>
          </a:lstStyle>
          <a:p>
            <a:pPr/>
            <a:r>
              <a:t>Cost effective resources</a:t>
            </a:r>
          </a:p>
        </p:txBody>
      </p:sp>
      <p:sp>
        <p:nvSpPr>
          <p:cNvPr id="595"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defTabSz="2121355">
              <a:lnSpc>
                <a:spcPct val="80000"/>
              </a:lnSpc>
              <a:defRPr spc="-55" sz="2784">
                <a:solidFill>
                  <a:srgbClr val="929292"/>
                </a:solidFill>
                <a:latin typeface="Avenir Heavy"/>
                <a:ea typeface="Avenir Heavy"/>
                <a:cs typeface="Avenir Heavy"/>
                <a:sym typeface="Avenir Heavy"/>
              </a:defRPr>
            </a:lvl1pPr>
          </a:lstStyle>
          <a:p>
            <a:pPr/>
            <a:r>
              <a:t>Manage demand &amp; supplying resources</a:t>
            </a:r>
          </a:p>
        </p:txBody>
      </p:sp>
      <p:sp>
        <p:nvSpPr>
          <p:cNvPr id="596" name="Optimize over time"/>
          <p:cNvSpPr txBox="1"/>
          <p:nvPr/>
        </p:nvSpPr>
        <p:spPr>
          <a:xfrm>
            <a:off x="3045042" y="9688400"/>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nSpc>
                <a:spcPct val="80000"/>
              </a:lnSpc>
              <a:defRPr spc="-64" sz="3200">
                <a:solidFill>
                  <a:srgbClr val="FFFFFF"/>
                </a:solidFill>
                <a:latin typeface="Avenir Heavy"/>
                <a:ea typeface="Avenir Heavy"/>
                <a:cs typeface="Avenir Heavy"/>
                <a:sym typeface="Avenir Heavy"/>
              </a:defRPr>
            </a:lvl1pPr>
          </a:lstStyle>
          <a:p>
            <a:pPr/>
            <a:r>
              <a:t>Optimize over time</a:t>
            </a:r>
          </a:p>
        </p:txBody>
      </p:sp>
      <p:sp>
        <p:nvSpPr>
          <p:cNvPr id="597" name="Automating operations (items: 1)"/>
          <p:cNvSpPr txBox="1"/>
          <p:nvPr/>
        </p:nvSpPr>
        <p:spPr>
          <a:xfrm>
            <a:off x="6757247" y="1378743"/>
            <a:ext cx="14596959"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Automating operations (items: 1)</a:t>
            </a:r>
          </a:p>
        </p:txBody>
      </p:sp>
      <p:sp>
        <p:nvSpPr>
          <p:cNvPr id="598" name="COST11 - BP01 - Perform automations…"/>
          <p:cNvSpPr txBox="1"/>
          <p:nvPr/>
        </p:nvSpPr>
        <p:spPr>
          <a:xfrm>
            <a:off x="15038395" y="3856619"/>
            <a:ext cx="5134484" cy="8208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COST11 - BP01 - Perform automations </a:t>
            </a:r>
          </a:p>
          <a:p>
            <a:pPr algn="l"/>
            <a:r>
              <a:t>for operations</a:t>
            </a:r>
          </a:p>
        </p:txBody>
      </p:sp>
      <p:grpSp>
        <p:nvGrpSpPr>
          <p:cNvPr id="601" name="Group"/>
          <p:cNvGrpSpPr/>
          <p:nvPr/>
        </p:nvGrpSpPr>
        <p:grpSpPr>
          <a:xfrm>
            <a:off x="9211339" y="5669066"/>
            <a:ext cx="3140859" cy="2799686"/>
            <a:chOff x="0" y="0"/>
            <a:chExt cx="3140858" cy="2799685"/>
          </a:xfrm>
        </p:grpSpPr>
        <p:sp>
          <p:nvSpPr>
            <p:cNvPr id="599"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600" name="Automation…"/>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a:pPr>
              <a:r>
                <a:t>Automation</a:t>
              </a:r>
            </a:p>
            <a:p>
              <a:pPr>
                <a:defRPr b="1"/>
              </a:pPr>
              <a:r>
                <a:t>Best Practices</a:t>
              </a:r>
            </a:p>
          </p:txBody>
        </p:sp>
      </p:grpSp>
      <p:sp>
        <p:nvSpPr>
          <p:cNvPr id="602"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603" name="COST11…"/>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COST11</a:t>
            </a:r>
          </a:p>
          <a:p>
            <a:pPr>
              <a:defRPr b="1"/>
            </a:pPr>
            <a:r>
              <a:t>BP01</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Jatheon"/>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Jatheon</a:t>
            </a:r>
          </a:p>
        </p:txBody>
      </p:sp>
      <p:sp>
        <p:nvSpPr>
          <p:cNvPr id="60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607" name="Rectangle"/>
          <p:cNvSpPr/>
          <p:nvPr/>
        </p:nvSpPr>
        <p:spPr>
          <a:xfrm>
            <a:off x="3813802" y="7661570"/>
            <a:ext cx="635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08" name="Data archiving solutions for compliance and legal support"/>
          <p:cNvSpPr txBox="1"/>
          <p:nvPr>
            <p:ph type="body" sz="quarter" idx="4294967295"/>
          </p:nvPr>
        </p:nvSpPr>
        <p:spPr>
          <a:xfrm>
            <a:off x="4004865" y="8041798"/>
            <a:ext cx="16323470" cy="2048061"/>
          </a:xfrm>
          <a:prstGeom prst="rect">
            <a:avLst/>
          </a:prstGeom>
        </p:spPr>
        <p:txBody>
          <a:bodyPr lIns="71437" tIns="71437" rIns="71437" bIns="71437"/>
          <a:lstStyle>
            <a:lvl1pPr marL="0" indent="0" algn="l" defTabSz="825500">
              <a:defRPr sz="5000">
                <a:solidFill>
                  <a:schemeClr val="accent4">
                    <a:hueOff val="-476017"/>
                    <a:lumOff val="-10042"/>
                  </a:schemeClr>
                </a:solidFill>
                <a:latin typeface="Avenir Heavy"/>
                <a:ea typeface="Avenir Heavy"/>
                <a:cs typeface="Avenir Heavy"/>
                <a:sym typeface="Avenir Heavy"/>
              </a:defRPr>
            </a:lvl1pPr>
          </a:lstStyle>
          <a:p>
            <a:pPr/>
            <a:r>
              <a:t>Data archiving solutions for compliance and legal support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611" name="ECG-CostOptimization-016.png" descr="ECG-CostOptimization-016.png"/>
          <p:cNvPicPr>
            <a:picLocks noChangeAspect="1"/>
          </p:cNvPicPr>
          <p:nvPr/>
        </p:nvPicPr>
        <p:blipFill>
          <a:blip r:embed="rId2">
            <a:extLst/>
          </a:blip>
          <a:stretch>
            <a:fillRect/>
          </a:stretch>
        </p:blipFill>
        <p:spPr>
          <a:xfrm>
            <a:off x="7716" y="920537"/>
            <a:ext cx="24368569" cy="1129622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Rectangle"/>
          <p:cNvSpPr/>
          <p:nvPr/>
        </p:nvSpPr>
        <p:spPr>
          <a:xfrm>
            <a:off x="3048569" y="8676761"/>
            <a:ext cx="18286862" cy="4151720"/>
          </a:xfrm>
          <a:prstGeom prst="rect">
            <a:avLst/>
          </a:prstGeom>
          <a:solidFill>
            <a:srgbClr val="DCF3E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1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615" name="Rectangle"/>
          <p:cNvSpPr/>
          <p:nvPr/>
        </p:nvSpPr>
        <p:spPr>
          <a:xfrm>
            <a:off x="3046334" y="942814"/>
            <a:ext cx="18291332" cy="7742324"/>
          </a:xfrm>
          <a:prstGeom prst="rect">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16" name="Rectangle"/>
          <p:cNvSpPr/>
          <p:nvPr/>
        </p:nvSpPr>
        <p:spPr>
          <a:xfrm>
            <a:off x="5153682" y="4217270"/>
            <a:ext cx="14076636" cy="663864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17" name="Archiving is like having a digital paper…"/>
          <p:cNvSpPr txBox="1"/>
          <p:nvPr/>
        </p:nvSpPr>
        <p:spPr>
          <a:xfrm>
            <a:off x="7133779" y="5347296"/>
            <a:ext cx="11131424" cy="30214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sz="4800"/>
            </a:pPr>
            <a:r>
              <a:t>Archiving is like having a digital paper </a:t>
            </a:r>
          </a:p>
          <a:p>
            <a:pPr algn="r">
              <a:defRPr sz="4800"/>
            </a:pPr>
            <a:r>
              <a:t>trail of your organisation’s history, </a:t>
            </a:r>
          </a:p>
          <a:p>
            <a:pPr algn="r">
              <a:defRPr sz="4800"/>
            </a:pPr>
            <a:r>
              <a:t>making it invaluable for compliance and </a:t>
            </a:r>
          </a:p>
          <a:p>
            <a:pPr algn="r">
              <a:defRPr sz="4800"/>
            </a:pPr>
            <a:r>
              <a:t>record-keeping.</a:t>
            </a:r>
          </a:p>
        </p:txBody>
      </p:sp>
      <p:sp>
        <p:nvSpPr>
          <p:cNvPr id="618" name="“"/>
          <p:cNvSpPr txBox="1"/>
          <p:nvPr/>
        </p:nvSpPr>
        <p:spPr>
          <a:xfrm>
            <a:off x="5536560" y="7816218"/>
            <a:ext cx="1919606" cy="469326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0000">
                <a:solidFill>
                  <a:schemeClr val="accent4">
                    <a:hueOff val="-1247790"/>
                    <a:lumOff val="-12326"/>
                  </a:schemeClr>
                </a:solidFill>
              </a:defRPr>
            </a:lvl1pPr>
          </a:lstStyle>
          <a:p>
            <a:pPr/>
            <a:r>
              <a:t>“</a:t>
            </a:r>
          </a:p>
        </p:txBody>
      </p:sp>
      <p:sp>
        <p:nvSpPr>
          <p:cNvPr id="619" name="Line"/>
          <p:cNvSpPr/>
          <p:nvPr/>
        </p:nvSpPr>
        <p:spPr>
          <a:xfrm>
            <a:off x="8900300" y="9428074"/>
            <a:ext cx="8337853" cy="1"/>
          </a:xfrm>
          <a:prstGeom prst="line">
            <a:avLst/>
          </a:prstGeom>
          <a:ln w="25400">
            <a:solidFill>
              <a:srgbClr val="345E57"/>
            </a:solidFill>
            <a:miter lim="400000"/>
          </a:ln>
        </p:spPr>
        <p:txBody>
          <a:bodyPr lIns="71437" tIns="71437" rIns="71437" bIns="71437" anchor="ctr"/>
          <a:lstStyle/>
          <a:p>
            <a:pPr/>
          </a:p>
        </p:txBody>
      </p:sp>
      <p:sp>
        <p:nvSpPr>
          <p:cNvPr id="620" name="Circle"/>
          <p:cNvSpPr/>
          <p:nvPr/>
        </p:nvSpPr>
        <p:spPr>
          <a:xfrm>
            <a:off x="17140266" y="9055732"/>
            <a:ext cx="1447801" cy="1447801"/>
          </a:xfrm>
          <a:prstGeom prst="ellipse">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621" name="ECG-CostOptimization-017.png" descr="ECG-CostOptimization-017.png"/>
          <p:cNvPicPr>
            <a:picLocks noChangeAspect="1"/>
          </p:cNvPicPr>
          <p:nvPr/>
        </p:nvPicPr>
        <p:blipFill>
          <a:blip r:embed="rId3">
            <a:extLst/>
          </a:blip>
          <a:stretch>
            <a:fillRect/>
          </a:stretch>
        </p:blipFill>
        <p:spPr>
          <a:xfrm>
            <a:off x="17165666" y="9081132"/>
            <a:ext cx="1397001" cy="13970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Rectangle"/>
          <p:cNvSpPr/>
          <p:nvPr/>
        </p:nvSpPr>
        <p:spPr>
          <a:xfrm>
            <a:off x="3047851" y="948266"/>
            <a:ext cx="5334001" cy="5715001"/>
          </a:xfrm>
          <a:prstGeom prst="rect">
            <a:avLst/>
          </a:prstGeom>
          <a:solidFill>
            <a:schemeClr val="accent1">
              <a:hueOff val="114395"/>
              <a:lumOff val="-24975"/>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26" name="Rectangle"/>
          <p:cNvSpPr/>
          <p:nvPr/>
        </p:nvSpPr>
        <p:spPr>
          <a:xfrm>
            <a:off x="9400994" y="948266"/>
            <a:ext cx="5334001" cy="5715001"/>
          </a:xfrm>
          <a:prstGeom prst="rect">
            <a:avLst/>
          </a:prstGeom>
          <a:solidFill>
            <a:srgbClr val="5E5E5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27" name="Rectangle"/>
          <p:cNvSpPr/>
          <p:nvPr/>
        </p:nvSpPr>
        <p:spPr>
          <a:xfrm>
            <a:off x="16023570" y="7112398"/>
            <a:ext cx="5334001" cy="5715001"/>
          </a:xfrm>
          <a:prstGeom prst="rect">
            <a:avLst/>
          </a:pr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28" name="Rectangle"/>
          <p:cNvSpPr/>
          <p:nvPr/>
        </p:nvSpPr>
        <p:spPr>
          <a:xfrm>
            <a:off x="3047851" y="7112398"/>
            <a:ext cx="5334001" cy="5715001"/>
          </a:xfrm>
          <a:prstGeom prst="rect">
            <a:avLst/>
          </a:prstGeom>
          <a:solidFill>
            <a:schemeClr val="accent2">
              <a:hueOff val="192982"/>
              <a:satOff val="17755"/>
              <a:lumOff val="-28483"/>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29" name="Rectangle"/>
          <p:cNvSpPr/>
          <p:nvPr/>
        </p:nvSpPr>
        <p:spPr>
          <a:xfrm>
            <a:off x="9400994" y="7112398"/>
            <a:ext cx="5334001" cy="5715001"/>
          </a:xfrm>
          <a:prstGeom prst="rect">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30" name="Rectangle"/>
          <p:cNvSpPr/>
          <p:nvPr/>
        </p:nvSpPr>
        <p:spPr>
          <a:xfrm>
            <a:off x="16023570" y="948266"/>
            <a:ext cx="5334001" cy="5715001"/>
          </a:xfrm>
          <a:prstGeom prst="rect">
            <a:avLst/>
          </a:prstGeom>
          <a:solidFill>
            <a:schemeClr val="accent6">
              <a:lumOff val="16165"/>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631" name="ECG-CostOptimization-018a.jpeg" descr="ECG-CostOptimization-018a.jpeg"/>
          <p:cNvPicPr>
            <a:picLocks noChangeAspect="0"/>
          </p:cNvPicPr>
          <p:nvPr/>
        </p:nvPicPr>
        <p:blipFill>
          <a:blip r:embed="rId3">
            <a:extLst/>
          </a:blip>
          <a:stretch>
            <a:fillRect/>
          </a:stretch>
        </p:blipFill>
        <p:spPr>
          <a:xfrm>
            <a:off x="3089474" y="977157"/>
            <a:ext cx="5250755" cy="2727706"/>
          </a:xfrm>
          <a:prstGeom prst="rect">
            <a:avLst/>
          </a:prstGeom>
          <a:ln w="12700">
            <a:miter lim="400000"/>
          </a:ln>
        </p:spPr>
      </p:pic>
      <p:sp>
        <p:nvSpPr>
          <p:cNvPr id="632" name="Sarbanes - Oxley (SOX)…"/>
          <p:cNvSpPr txBox="1"/>
          <p:nvPr/>
        </p:nvSpPr>
        <p:spPr>
          <a:xfrm>
            <a:off x="3343425" y="4669426"/>
            <a:ext cx="4305047" cy="15165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000">
                <a:solidFill>
                  <a:srgbClr val="FFFFFF"/>
                </a:solidFill>
              </a:defRPr>
            </a:pPr>
            <a:r>
              <a:t>Sarbanes - Oxley (</a:t>
            </a:r>
            <a:r>
              <a:rPr b="1"/>
              <a:t>SOX</a:t>
            </a:r>
            <a:r>
              <a:t>) </a:t>
            </a:r>
          </a:p>
          <a:p>
            <a:pPr algn="l">
              <a:defRPr sz="3000">
                <a:solidFill>
                  <a:srgbClr val="FFFFFF"/>
                </a:solidFill>
              </a:defRPr>
            </a:pPr>
            <a:r>
              <a:t>Compliance</a:t>
            </a:r>
          </a:p>
          <a:p>
            <a:pPr algn="l">
              <a:defRPr sz="3000">
                <a:solidFill>
                  <a:srgbClr val="FFFFFF"/>
                </a:solidFill>
              </a:defRPr>
            </a:pPr>
            <a:r>
              <a:t>Act</a:t>
            </a:r>
          </a:p>
        </p:txBody>
      </p:sp>
      <p:pic>
        <p:nvPicPr>
          <p:cNvPr id="633" name="ECG-CostOptimization-018b.jpeg" descr="ECG-CostOptimization-018b.jpeg"/>
          <p:cNvPicPr>
            <a:picLocks noChangeAspect="0"/>
          </p:cNvPicPr>
          <p:nvPr/>
        </p:nvPicPr>
        <p:blipFill>
          <a:blip r:embed="rId4">
            <a:extLst/>
          </a:blip>
          <a:stretch>
            <a:fillRect/>
          </a:stretch>
        </p:blipFill>
        <p:spPr>
          <a:xfrm>
            <a:off x="9432659" y="983018"/>
            <a:ext cx="5270501" cy="2730501"/>
          </a:xfrm>
          <a:prstGeom prst="rect">
            <a:avLst/>
          </a:prstGeom>
          <a:ln w="12700">
            <a:miter lim="400000"/>
          </a:ln>
        </p:spPr>
      </p:pic>
      <p:sp>
        <p:nvSpPr>
          <p:cNvPr id="634" name="Securities and Exchange…"/>
          <p:cNvSpPr txBox="1"/>
          <p:nvPr/>
        </p:nvSpPr>
        <p:spPr>
          <a:xfrm>
            <a:off x="9777155" y="4669426"/>
            <a:ext cx="4375151" cy="15165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000">
                <a:solidFill>
                  <a:srgbClr val="FFFFFF"/>
                </a:solidFill>
              </a:defRPr>
            </a:pPr>
            <a:r>
              <a:t>Securities and Exchange</a:t>
            </a:r>
          </a:p>
          <a:p>
            <a:pPr algn="l">
              <a:defRPr sz="3000">
                <a:solidFill>
                  <a:srgbClr val="FFFFFF"/>
                </a:solidFill>
              </a:defRPr>
            </a:pPr>
            <a:r>
              <a:t>Commission (</a:t>
            </a:r>
            <a:r>
              <a:rPr b="1"/>
              <a:t>SEC</a:t>
            </a:r>
            <a:r>
              <a:t>) </a:t>
            </a:r>
          </a:p>
          <a:p>
            <a:pPr algn="l">
              <a:defRPr sz="3000">
                <a:solidFill>
                  <a:srgbClr val="FFFFFF"/>
                </a:solidFill>
              </a:defRPr>
            </a:pPr>
            <a:r>
              <a:t>Compliance</a:t>
            </a:r>
          </a:p>
        </p:txBody>
      </p:sp>
      <p:pic>
        <p:nvPicPr>
          <p:cNvPr id="635" name="ECG-CostOptimization-018c.jpeg" descr="ECG-CostOptimization-018c.jpeg"/>
          <p:cNvPicPr>
            <a:picLocks noChangeAspect="0"/>
          </p:cNvPicPr>
          <p:nvPr/>
        </p:nvPicPr>
        <p:blipFill>
          <a:blip r:embed="rId5">
            <a:extLst/>
          </a:blip>
          <a:stretch>
            <a:fillRect/>
          </a:stretch>
        </p:blipFill>
        <p:spPr>
          <a:xfrm>
            <a:off x="16054820" y="7138359"/>
            <a:ext cx="5270501" cy="2730501"/>
          </a:xfrm>
          <a:prstGeom prst="rect">
            <a:avLst/>
          </a:prstGeom>
          <a:ln w="12700">
            <a:miter lim="400000"/>
          </a:ln>
        </p:spPr>
      </p:pic>
      <p:sp>
        <p:nvSpPr>
          <p:cNvPr id="636" name="New York State Cyber…"/>
          <p:cNvSpPr txBox="1"/>
          <p:nvPr/>
        </p:nvSpPr>
        <p:spPr>
          <a:xfrm>
            <a:off x="16210886" y="10795813"/>
            <a:ext cx="4159022" cy="1591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solidFill>
                  <a:srgbClr val="FFFFFF"/>
                </a:solidFill>
              </a:defRPr>
            </a:pPr>
            <a:r>
              <a:t>New York State Cyber</a:t>
            </a:r>
          </a:p>
          <a:p>
            <a:pPr algn="l">
              <a:defRPr b="1" sz="3200">
                <a:solidFill>
                  <a:srgbClr val="FFFFFF"/>
                </a:solidFill>
              </a:defRPr>
            </a:pPr>
            <a:r>
              <a:t>SHIELD</a:t>
            </a:r>
          </a:p>
          <a:p>
            <a:pPr algn="l">
              <a:defRPr sz="3200">
                <a:solidFill>
                  <a:srgbClr val="FFFFFF"/>
                </a:solidFill>
              </a:defRPr>
            </a:pPr>
            <a:r>
              <a:t>Act</a:t>
            </a:r>
          </a:p>
        </p:txBody>
      </p:sp>
      <p:pic>
        <p:nvPicPr>
          <p:cNvPr id="637" name="ECG-CostOptimization-018d.jpeg" descr="ECG-CostOptimization-018d.jpeg"/>
          <p:cNvPicPr>
            <a:picLocks noChangeAspect="0"/>
          </p:cNvPicPr>
          <p:nvPr/>
        </p:nvPicPr>
        <p:blipFill>
          <a:blip r:embed="rId6">
            <a:extLst/>
          </a:blip>
          <a:stretch>
            <a:fillRect/>
          </a:stretch>
        </p:blipFill>
        <p:spPr>
          <a:xfrm>
            <a:off x="3102359" y="7150498"/>
            <a:ext cx="5245101" cy="2730501"/>
          </a:xfrm>
          <a:prstGeom prst="rect">
            <a:avLst/>
          </a:prstGeom>
          <a:ln w="12700">
            <a:miter lim="400000"/>
          </a:ln>
        </p:spPr>
      </p:pic>
      <p:sp>
        <p:nvSpPr>
          <p:cNvPr id="638" name="Health Insurance Portability…"/>
          <p:cNvSpPr txBox="1"/>
          <p:nvPr/>
        </p:nvSpPr>
        <p:spPr>
          <a:xfrm>
            <a:off x="3165857" y="10693866"/>
            <a:ext cx="5266056" cy="1591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solidFill>
                  <a:srgbClr val="FFFFFF"/>
                </a:solidFill>
              </a:defRPr>
            </a:pPr>
            <a:r>
              <a:t>Health Insurance Portability </a:t>
            </a:r>
          </a:p>
          <a:p>
            <a:pPr algn="l">
              <a:defRPr sz="3200">
                <a:solidFill>
                  <a:srgbClr val="FFFFFF"/>
                </a:solidFill>
              </a:defRPr>
            </a:pPr>
            <a:r>
              <a:t>And Accountability (</a:t>
            </a:r>
            <a:r>
              <a:rPr b="1"/>
              <a:t>HIPAA</a:t>
            </a:r>
            <a:r>
              <a:t>)</a:t>
            </a:r>
          </a:p>
          <a:p>
            <a:pPr algn="l">
              <a:defRPr sz="3200">
                <a:solidFill>
                  <a:srgbClr val="FFFFFF"/>
                </a:solidFill>
              </a:defRPr>
            </a:pPr>
            <a:r>
              <a:t>Compliance</a:t>
            </a:r>
          </a:p>
        </p:txBody>
      </p:sp>
      <p:pic>
        <p:nvPicPr>
          <p:cNvPr id="639" name="ECG-CostOptimization-018e.jpeg" descr="ECG-CostOptimization-018e.jpeg"/>
          <p:cNvPicPr>
            <a:picLocks noChangeAspect="0"/>
          </p:cNvPicPr>
          <p:nvPr/>
        </p:nvPicPr>
        <p:blipFill>
          <a:blip r:embed="rId7">
            <a:extLst/>
          </a:blip>
          <a:stretch>
            <a:fillRect/>
          </a:stretch>
        </p:blipFill>
        <p:spPr>
          <a:xfrm>
            <a:off x="9439094" y="7150498"/>
            <a:ext cx="5245101" cy="2730501"/>
          </a:xfrm>
          <a:prstGeom prst="rect">
            <a:avLst/>
          </a:prstGeom>
          <a:ln w="12700">
            <a:miter lim="400000"/>
          </a:ln>
        </p:spPr>
      </p:pic>
      <p:sp>
        <p:nvSpPr>
          <p:cNvPr id="640" name="Family Educational Rights…"/>
          <p:cNvSpPr txBox="1"/>
          <p:nvPr/>
        </p:nvSpPr>
        <p:spPr>
          <a:xfrm>
            <a:off x="9569684" y="10692297"/>
            <a:ext cx="4973041" cy="1591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solidFill>
                  <a:srgbClr val="FFFFFF"/>
                </a:solidFill>
              </a:defRPr>
            </a:pPr>
            <a:r>
              <a:t>Family Educational Rights </a:t>
            </a:r>
          </a:p>
          <a:p>
            <a:pPr algn="l">
              <a:defRPr sz="3200">
                <a:solidFill>
                  <a:srgbClr val="FFFFFF"/>
                </a:solidFill>
              </a:defRPr>
            </a:pPr>
            <a:r>
              <a:t>and Privacy (</a:t>
            </a:r>
            <a:r>
              <a:rPr b="1"/>
              <a:t>FERPA</a:t>
            </a:r>
            <a:r>
              <a:t>)</a:t>
            </a:r>
          </a:p>
          <a:p>
            <a:pPr algn="l">
              <a:defRPr sz="3200">
                <a:solidFill>
                  <a:srgbClr val="FFFFFF"/>
                </a:solidFill>
              </a:defRPr>
            </a:pPr>
            <a:r>
              <a:t>Act</a:t>
            </a:r>
          </a:p>
        </p:txBody>
      </p:sp>
      <p:pic>
        <p:nvPicPr>
          <p:cNvPr id="641" name="ECG-CostOptimization-018f.jpeg" descr="ECG-CostOptimization-018f.jpeg"/>
          <p:cNvPicPr>
            <a:picLocks noChangeAspect="0"/>
          </p:cNvPicPr>
          <p:nvPr/>
        </p:nvPicPr>
        <p:blipFill>
          <a:blip r:embed="rId8">
            <a:extLst/>
          </a:blip>
          <a:stretch>
            <a:fillRect/>
          </a:stretch>
        </p:blipFill>
        <p:spPr>
          <a:xfrm>
            <a:off x="16060115" y="977020"/>
            <a:ext cx="5270501" cy="2730501"/>
          </a:xfrm>
          <a:prstGeom prst="rect">
            <a:avLst/>
          </a:prstGeom>
          <a:ln w="12700">
            <a:miter lim="400000"/>
          </a:ln>
        </p:spPr>
      </p:pic>
      <p:sp>
        <p:nvSpPr>
          <p:cNvPr id="642" name="Commodity Futures…"/>
          <p:cNvSpPr txBox="1"/>
          <p:nvPr/>
        </p:nvSpPr>
        <p:spPr>
          <a:xfrm>
            <a:off x="16153237" y="4669426"/>
            <a:ext cx="5074667" cy="15165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000">
                <a:solidFill>
                  <a:srgbClr val="FFFFFF"/>
                </a:solidFill>
              </a:defRPr>
            </a:pPr>
            <a:r>
              <a:t>Commodity Futures</a:t>
            </a:r>
          </a:p>
          <a:p>
            <a:pPr algn="l">
              <a:defRPr sz="3000">
                <a:solidFill>
                  <a:srgbClr val="FFFFFF"/>
                </a:solidFill>
              </a:defRPr>
            </a:pPr>
            <a:r>
              <a:t>Trading Commission (</a:t>
            </a:r>
            <a:r>
              <a:rPr b="1"/>
              <a:t>CFTC</a:t>
            </a:r>
            <a:r>
              <a:t>) </a:t>
            </a:r>
          </a:p>
          <a:p>
            <a:pPr algn="l">
              <a:defRPr sz="3000">
                <a:solidFill>
                  <a:srgbClr val="FFFFFF"/>
                </a:solidFill>
              </a:defRPr>
            </a:pPr>
            <a:r>
              <a:t>Compliance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6" name="ECG-CostOptimization-019.jpeg" descr="ECG-CostOptimization-019.jpeg"/>
          <p:cNvPicPr>
            <a:picLocks noChangeAspect="1"/>
          </p:cNvPicPr>
          <p:nvPr/>
        </p:nvPicPr>
        <p:blipFill>
          <a:blip r:embed="rId2">
            <a:extLst/>
          </a:blip>
          <a:stretch>
            <a:fillRect/>
          </a:stretch>
        </p:blipFill>
        <p:spPr>
          <a:xfrm>
            <a:off x="-403752" y="-2968"/>
            <a:ext cx="31973438" cy="13721936"/>
          </a:xfrm>
          <a:prstGeom prst="rect">
            <a:avLst/>
          </a:prstGeom>
          <a:ln w="12700">
            <a:miter lim="400000"/>
          </a:ln>
        </p:spPr>
      </p:pic>
      <p:sp>
        <p:nvSpPr>
          <p:cNvPr id="647" name="“Elevate The Cloud Game” - Stoisavljević Aleksandar @ 2023"/>
          <p:cNvSpPr txBox="1"/>
          <p:nvPr/>
        </p:nvSpPr>
        <p:spPr>
          <a:xfrm>
            <a:off x="0" y="12323315"/>
            <a:ext cx="778515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Rectangle"/>
          <p:cNvSpPr/>
          <p:nvPr/>
        </p:nvSpPr>
        <p:spPr>
          <a:xfrm>
            <a:off x="3048569" y="8676761"/>
            <a:ext cx="18286862" cy="4151720"/>
          </a:xfrm>
          <a:prstGeom prst="rect">
            <a:avLst/>
          </a:prstGeom>
          <a:solidFill>
            <a:srgbClr val="DCF3E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5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651" name="Rectangle"/>
          <p:cNvSpPr/>
          <p:nvPr/>
        </p:nvSpPr>
        <p:spPr>
          <a:xfrm>
            <a:off x="3046334" y="942814"/>
            <a:ext cx="18291332" cy="7742324"/>
          </a:xfrm>
          <a:prstGeom prst="rect">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652" name="ECG-CostOptimization-018.jpeg" descr="ECG-CostOptimization-018.jpeg"/>
          <p:cNvPicPr>
            <a:picLocks noChangeAspect="1"/>
          </p:cNvPicPr>
          <p:nvPr/>
        </p:nvPicPr>
        <p:blipFill>
          <a:blip r:embed="rId2">
            <a:extLst/>
          </a:blip>
          <a:stretch>
            <a:fillRect/>
          </a:stretch>
        </p:blipFill>
        <p:spPr>
          <a:xfrm>
            <a:off x="5441322" y="4174297"/>
            <a:ext cx="13058029" cy="682282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65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656"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57" name="Architecture"/>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Architecture</a:t>
            </a:r>
          </a:p>
        </p:txBody>
      </p:sp>
      <p:pic>
        <p:nvPicPr>
          <p:cNvPr id="658" name="ECG-CostOptimization-050.png" descr="ECG-CostOptimization-050.png"/>
          <p:cNvPicPr>
            <a:picLocks noChangeAspect="1"/>
          </p:cNvPicPr>
          <p:nvPr/>
        </p:nvPicPr>
        <p:blipFill>
          <a:blip r:embed="rId2">
            <a:extLst/>
          </a:blip>
          <a:stretch>
            <a:fillRect/>
          </a:stretch>
        </p:blipFill>
        <p:spPr>
          <a:xfrm>
            <a:off x="12209822" y="606836"/>
            <a:ext cx="9403776" cy="705283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0" name="ECG-CostOptimization-045.jpg" descr="ECG-CostOptimization-045.jpg"/>
          <p:cNvPicPr>
            <a:picLocks noChangeAspect="1"/>
          </p:cNvPicPr>
          <p:nvPr/>
        </p:nvPicPr>
        <p:blipFill>
          <a:blip r:embed="rId2">
            <a:extLst/>
          </a:blip>
          <a:stretch>
            <a:fillRect/>
          </a:stretch>
        </p:blipFill>
        <p:spPr>
          <a:xfrm>
            <a:off x="3041650" y="1111250"/>
            <a:ext cx="18300700" cy="11493500"/>
          </a:xfrm>
          <a:prstGeom prst="rect">
            <a:avLst/>
          </a:prstGeom>
          <a:ln w="12700">
            <a:miter lim="400000"/>
          </a:ln>
        </p:spPr>
      </p:pic>
      <p:sp>
        <p:nvSpPr>
          <p:cNvPr id="661"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664" name="ECG-CostOptimization-048.jpg" descr="ECG-CostOptimization-048.jpg"/>
          <p:cNvPicPr>
            <a:picLocks noChangeAspect="1"/>
          </p:cNvPicPr>
          <p:nvPr/>
        </p:nvPicPr>
        <p:blipFill>
          <a:blip r:embed="rId2">
            <a:extLst/>
          </a:blip>
          <a:srcRect l="97" t="0" r="97" b="0"/>
          <a:stretch>
            <a:fillRect/>
          </a:stretch>
        </p:blipFill>
        <p:spPr>
          <a:xfrm>
            <a:off x="2990850" y="1651498"/>
            <a:ext cx="18402300" cy="96139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ECG-CostOptimization-014.jpg" descr="ECG-CostOptimization-014.jpg"/>
          <p:cNvPicPr>
            <a:picLocks noChangeAspect="1"/>
          </p:cNvPicPr>
          <p:nvPr/>
        </p:nvPicPr>
        <p:blipFill>
          <a:blip r:embed="rId2">
            <a:extLst/>
          </a:blip>
          <a:stretch>
            <a:fillRect/>
          </a:stretch>
        </p:blipFill>
        <p:spPr>
          <a:xfrm>
            <a:off x="6172677" y="938224"/>
            <a:ext cx="15156826" cy="11864952"/>
          </a:xfrm>
          <a:prstGeom prst="rect">
            <a:avLst/>
          </a:prstGeom>
          <a:ln w="12700">
            <a:miter lim="400000"/>
          </a:ln>
        </p:spPr>
      </p:pic>
      <p:sp>
        <p:nvSpPr>
          <p:cNvPr id="20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66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668"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69" name="Infrastructure"/>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Infrastructure</a:t>
            </a:r>
          </a:p>
        </p:txBody>
      </p:sp>
      <p:pic>
        <p:nvPicPr>
          <p:cNvPr id="670" name="ECG-CostOptimization-051.jpg" descr="ECG-CostOptimization-051.jpg"/>
          <p:cNvPicPr>
            <a:picLocks noChangeAspect="1"/>
          </p:cNvPicPr>
          <p:nvPr/>
        </p:nvPicPr>
        <p:blipFill>
          <a:blip r:embed="rId2">
            <a:extLst/>
          </a:blip>
          <a:srcRect l="5555" t="0" r="5555" b="0"/>
          <a:stretch>
            <a:fillRect/>
          </a:stretch>
        </p:blipFill>
        <p:spPr>
          <a:xfrm>
            <a:off x="12209821" y="606836"/>
            <a:ext cx="9403777" cy="705283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2" name="ECG-CostOptimization-047a.jpg" descr="ECG-CostOptimization-047a.jpg"/>
          <p:cNvPicPr>
            <a:picLocks noChangeAspect="1"/>
          </p:cNvPicPr>
          <p:nvPr/>
        </p:nvPicPr>
        <p:blipFill>
          <a:blip r:embed="rId2">
            <a:extLst/>
          </a:blip>
          <a:stretch>
            <a:fillRect/>
          </a:stretch>
        </p:blipFill>
        <p:spPr>
          <a:xfrm>
            <a:off x="1790700" y="844550"/>
            <a:ext cx="20294600" cy="11315700"/>
          </a:xfrm>
          <a:prstGeom prst="rect">
            <a:avLst/>
          </a:prstGeom>
          <a:ln w="12700">
            <a:miter lim="400000"/>
          </a:ln>
        </p:spPr>
      </p:pic>
      <p:sp>
        <p:nvSpPr>
          <p:cNvPr id="67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674" name="~ 25 services"/>
          <p:cNvSpPr txBox="1"/>
          <p:nvPr/>
        </p:nvSpPr>
        <p:spPr>
          <a:xfrm>
            <a:off x="16816263" y="1144688"/>
            <a:ext cx="4513809"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600">
                <a:solidFill>
                  <a:schemeClr val="accent5">
                    <a:lumOff val="-29866"/>
                  </a:schemeClr>
                </a:solidFill>
                <a:latin typeface="Avenir Heavy"/>
                <a:ea typeface="Avenir Heavy"/>
                <a:cs typeface="Avenir Heavy"/>
                <a:sym typeface="Avenir Heavy"/>
              </a:defRPr>
            </a:lvl1pPr>
          </a:lstStyle>
          <a:p>
            <a:pPr/>
            <a:r>
              <a:t>~ 25 services</a:t>
            </a:r>
          </a:p>
        </p:txBody>
      </p:sp>
      <p:sp>
        <p:nvSpPr>
          <p:cNvPr id="675" name="= 5 CronJobs"/>
          <p:cNvSpPr txBox="1"/>
          <p:nvPr/>
        </p:nvSpPr>
        <p:spPr>
          <a:xfrm>
            <a:off x="17349431" y="2156489"/>
            <a:ext cx="3980206" cy="98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chemeClr val="accent5">
                    <a:lumOff val="-29866"/>
                  </a:schemeClr>
                </a:solidFill>
                <a:latin typeface="Avenir Heavy"/>
                <a:ea typeface="Avenir Heavy"/>
                <a:cs typeface="Avenir Heavy"/>
                <a:sym typeface="Avenir Heavy"/>
              </a:defRPr>
            </a:lvl1pPr>
          </a:lstStyle>
          <a:p>
            <a:pPr/>
            <a:r>
              <a:t>= 5 CronJobs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67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679"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80" name="Key Cost Indicators"/>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Key Cost Indicators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2" name="ECG-CostOptimization-052.png" descr="ECG-CostOptimization-052.png"/>
          <p:cNvPicPr>
            <a:picLocks noChangeAspect="1"/>
          </p:cNvPicPr>
          <p:nvPr/>
        </p:nvPicPr>
        <p:blipFill>
          <a:blip r:embed="rId2">
            <a:extLst/>
          </a:blip>
          <a:stretch>
            <a:fillRect/>
          </a:stretch>
        </p:blipFill>
        <p:spPr>
          <a:xfrm>
            <a:off x="3040378" y="950243"/>
            <a:ext cx="8375184" cy="7012294"/>
          </a:xfrm>
          <a:prstGeom prst="rect">
            <a:avLst/>
          </a:prstGeom>
          <a:ln w="12700">
            <a:miter lim="400000"/>
          </a:ln>
        </p:spPr>
      </p:pic>
      <p:pic>
        <p:nvPicPr>
          <p:cNvPr id="683" name="ECG-CostOptimization-053.jpeg" descr="ECG-CostOptimization-053.jpeg"/>
          <p:cNvPicPr>
            <a:picLocks noChangeAspect="1"/>
          </p:cNvPicPr>
          <p:nvPr/>
        </p:nvPicPr>
        <p:blipFill>
          <a:blip r:embed="rId3">
            <a:extLst/>
          </a:blip>
          <a:stretch>
            <a:fillRect/>
          </a:stretch>
        </p:blipFill>
        <p:spPr>
          <a:xfrm>
            <a:off x="11746902" y="6434080"/>
            <a:ext cx="9615870" cy="6413711"/>
          </a:xfrm>
          <a:prstGeom prst="rect">
            <a:avLst/>
          </a:prstGeom>
          <a:ln w="12700">
            <a:miter lim="400000"/>
          </a:ln>
        </p:spPr>
      </p:pic>
      <p:sp>
        <p:nvSpPr>
          <p:cNvPr id="684" name="BUDGET = CAPEX + OPEX"/>
          <p:cNvSpPr txBox="1"/>
          <p:nvPr/>
        </p:nvSpPr>
        <p:spPr>
          <a:xfrm>
            <a:off x="3328904" y="7981495"/>
            <a:ext cx="7874331" cy="98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chemeClr val="accent5">
                    <a:lumOff val="-29866"/>
                  </a:schemeClr>
                </a:solidFill>
                <a:latin typeface="Avenir Heavy"/>
                <a:ea typeface="Avenir Heavy"/>
                <a:cs typeface="Avenir Heavy"/>
                <a:sym typeface="Avenir Heavy"/>
              </a:defRPr>
            </a:lvl1pPr>
          </a:lstStyle>
          <a:p>
            <a:pPr/>
            <a:r>
              <a:t>BUDGET = CAPEX + OPEX</a:t>
            </a:r>
          </a:p>
        </p:txBody>
      </p:sp>
      <p:sp>
        <p:nvSpPr>
          <p:cNvPr id="68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686" name="VS."/>
          <p:cNvSpPr txBox="1"/>
          <p:nvPr/>
        </p:nvSpPr>
        <p:spPr>
          <a:xfrm>
            <a:off x="11857533" y="5343075"/>
            <a:ext cx="1248691"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600">
                <a:solidFill>
                  <a:schemeClr val="accent5">
                    <a:lumOff val="-29866"/>
                  </a:schemeClr>
                </a:solidFill>
                <a:latin typeface="Avenir Heavy"/>
                <a:ea typeface="Avenir Heavy"/>
                <a:cs typeface="Avenir Heavy"/>
                <a:sym typeface="Avenir Heavy"/>
              </a:defRPr>
            </a:lvl1pPr>
          </a:lstStyle>
          <a:p>
            <a:pPr/>
            <a:r>
              <a:t>VS.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689" name="ECG-CostOptimization-054.jpg" descr="ECG-CostOptimization-054.jpg"/>
          <p:cNvPicPr>
            <a:picLocks noChangeAspect="1"/>
          </p:cNvPicPr>
          <p:nvPr/>
        </p:nvPicPr>
        <p:blipFill>
          <a:blip r:embed="rId3">
            <a:extLst/>
          </a:blip>
          <a:stretch>
            <a:fillRect/>
          </a:stretch>
        </p:blipFill>
        <p:spPr>
          <a:xfrm>
            <a:off x="3340186" y="1383691"/>
            <a:ext cx="7632701" cy="7378701"/>
          </a:xfrm>
          <a:prstGeom prst="rect">
            <a:avLst/>
          </a:prstGeom>
          <a:ln w="12700">
            <a:miter lim="400000"/>
          </a:ln>
        </p:spPr>
      </p:pic>
      <p:pic>
        <p:nvPicPr>
          <p:cNvPr id="690" name="ECG-CostOptimization-055a.png" descr="ECG-CostOptimization-055a.png"/>
          <p:cNvPicPr>
            <a:picLocks noChangeAspect="1"/>
          </p:cNvPicPr>
          <p:nvPr/>
        </p:nvPicPr>
        <p:blipFill>
          <a:blip r:embed="rId4">
            <a:extLst/>
          </a:blip>
          <a:stretch>
            <a:fillRect/>
          </a:stretch>
        </p:blipFill>
        <p:spPr>
          <a:xfrm>
            <a:off x="12117452" y="5413157"/>
            <a:ext cx="9055101" cy="33782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0"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695" name="“Hidden” costs?"/>
          <p:cNvSpPr txBox="1"/>
          <p:nvPr/>
        </p:nvSpPr>
        <p:spPr>
          <a:xfrm>
            <a:off x="3066144" y="961744"/>
            <a:ext cx="597039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“Hidden” costs?</a:t>
            </a:r>
          </a:p>
        </p:txBody>
      </p:sp>
      <p:sp>
        <p:nvSpPr>
          <p:cNvPr id="696" name="Actual Storage Cost"/>
          <p:cNvSpPr txBox="1"/>
          <p:nvPr/>
        </p:nvSpPr>
        <p:spPr>
          <a:xfrm>
            <a:off x="4441121" y="4443693"/>
            <a:ext cx="3782696"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Actual Storage Cost</a:t>
            </a:r>
          </a:p>
        </p:txBody>
      </p:sp>
      <p:sp>
        <p:nvSpPr>
          <p:cNvPr id="697" name="Line"/>
          <p:cNvSpPr/>
          <p:nvPr/>
        </p:nvSpPr>
        <p:spPr>
          <a:xfrm>
            <a:off x="4488935" y="5340945"/>
            <a:ext cx="14597639" cy="1"/>
          </a:xfrm>
          <a:prstGeom prst="line">
            <a:avLst/>
          </a:prstGeom>
          <a:ln w="25400">
            <a:solidFill>
              <a:srgbClr val="000000"/>
            </a:solidFill>
            <a:miter lim="400000"/>
          </a:ln>
        </p:spPr>
        <p:txBody>
          <a:bodyPr lIns="71437" tIns="71437" rIns="71437" bIns="71437" anchor="ctr"/>
          <a:lstStyle/>
          <a:p>
            <a:pPr/>
          </a:p>
        </p:txBody>
      </p:sp>
      <p:sp>
        <p:nvSpPr>
          <p:cNvPr id="698" name="API HTTP PUT…"/>
          <p:cNvSpPr txBox="1"/>
          <p:nvPr/>
        </p:nvSpPr>
        <p:spPr>
          <a:xfrm>
            <a:off x="4418566" y="5404445"/>
            <a:ext cx="3827806" cy="126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latin typeface="Avenir Book"/>
                <a:ea typeface="Avenir Book"/>
                <a:cs typeface="Avenir Book"/>
                <a:sym typeface="Avenir Book"/>
              </a:defRPr>
            </a:pPr>
            <a:r>
              <a:t>API HTTP PUT </a:t>
            </a:r>
          </a:p>
          <a:p>
            <a:pPr algn="l">
              <a:defRPr sz="3200">
                <a:latin typeface="Avenir Book"/>
                <a:ea typeface="Avenir Book"/>
                <a:cs typeface="Avenir Book"/>
                <a:sym typeface="Avenir Book"/>
              </a:defRPr>
            </a:pPr>
            <a:r>
              <a:t>object to the bucket</a:t>
            </a:r>
          </a:p>
        </p:txBody>
      </p:sp>
      <p:sp>
        <p:nvSpPr>
          <p:cNvPr id="699" name="Line"/>
          <p:cNvSpPr/>
          <p:nvPr/>
        </p:nvSpPr>
        <p:spPr>
          <a:xfrm>
            <a:off x="4488935" y="4171916"/>
            <a:ext cx="14597639" cy="1"/>
          </a:xfrm>
          <a:prstGeom prst="line">
            <a:avLst/>
          </a:prstGeom>
          <a:ln w="25400">
            <a:solidFill>
              <a:srgbClr val="000000"/>
            </a:solidFill>
            <a:miter lim="400000"/>
          </a:ln>
        </p:spPr>
        <p:txBody>
          <a:bodyPr lIns="71437" tIns="71437" rIns="71437" bIns="71437" anchor="ctr"/>
          <a:lstStyle/>
          <a:p>
            <a:pPr/>
          </a:p>
        </p:txBody>
      </p:sp>
      <p:sp>
        <p:nvSpPr>
          <p:cNvPr id="700" name="Line"/>
          <p:cNvSpPr/>
          <p:nvPr/>
        </p:nvSpPr>
        <p:spPr>
          <a:xfrm>
            <a:off x="4488935" y="6728420"/>
            <a:ext cx="14597639" cy="1"/>
          </a:xfrm>
          <a:prstGeom prst="line">
            <a:avLst/>
          </a:prstGeom>
          <a:ln w="25400">
            <a:solidFill>
              <a:srgbClr val="000000"/>
            </a:solidFill>
            <a:miter lim="400000"/>
          </a:ln>
        </p:spPr>
        <p:txBody>
          <a:bodyPr lIns="71437" tIns="71437" rIns="71437" bIns="71437" anchor="ctr"/>
          <a:lstStyle/>
          <a:p>
            <a:pPr/>
          </a:p>
        </p:txBody>
      </p:sp>
      <p:sp>
        <p:nvSpPr>
          <p:cNvPr id="701" name="Data Transfer IN"/>
          <p:cNvSpPr txBox="1"/>
          <p:nvPr/>
        </p:nvSpPr>
        <p:spPr>
          <a:xfrm>
            <a:off x="4450689" y="6923996"/>
            <a:ext cx="3084907"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Data Transfer IN</a:t>
            </a:r>
          </a:p>
        </p:txBody>
      </p:sp>
      <p:sp>
        <p:nvSpPr>
          <p:cNvPr id="702" name="Line"/>
          <p:cNvSpPr/>
          <p:nvPr/>
        </p:nvSpPr>
        <p:spPr>
          <a:xfrm>
            <a:off x="4488935" y="7821248"/>
            <a:ext cx="14597639" cy="1"/>
          </a:xfrm>
          <a:prstGeom prst="line">
            <a:avLst/>
          </a:prstGeom>
          <a:ln w="25400">
            <a:solidFill>
              <a:srgbClr val="000000"/>
            </a:solidFill>
            <a:miter lim="400000"/>
          </a:ln>
        </p:spPr>
        <p:txBody>
          <a:bodyPr lIns="71437" tIns="71437" rIns="71437" bIns="71437" anchor="ctr"/>
          <a:lstStyle/>
          <a:p>
            <a:pPr/>
          </a:p>
        </p:txBody>
      </p:sp>
      <p:sp>
        <p:nvSpPr>
          <p:cNvPr id="703" name="API HTTP GET…"/>
          <p:cNvSpPr txBox="1"/>
          <p:nvPr/>
        </p:nvSpPr>
        <p:spPr>
          <a:xfrm>
            <a:off x="4443966" y="8016825"/>
            <a:ext cx="3827806" cy="126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200">
                <a:latin typeface="Avenir Book"/>
                <a:ea typeface="Avenir Book"/>
                <a:cs typeface="Avenir Book"/>
                <a:sym typeface="Avenir Book"/>
              </a:defRPr>
            </a:pPr>
            <a:r>
              <a:t>API HTTP GET </a:t>
            </a:r>
          </a:p>
          <a:p>
            <a:pPr algn="l">
              <a:defRPr sz="3200">
                <a:latin typeface="Avenir Book"/>
                <a:ea typeface="Avenir Book"/>
                <a:cs typeface="Avenir Book"/>
                <a:sym typeface="Avenir Book"/>
              </a:defRPr>
            </a:pPr>
            <a:r>
              <a:t>object to the bucket</a:t>
            </a:r>
          </a:p>
        </p:txBody>
      </p:sp>
      <p:sp>
        <p:nvSpPr>
          <p:cNvPr id="704" name="Line"/>
          <p:cNvSpPr/>
          <p:nvPr/>
        </p:nvSpPr>
        <p:spPr>
          <a:xfrm>
            <a:off x="4488935" y="9417000"/>
            <a:ext cx="14597639" cy="1"/>
          </a:xfrm>
          <a:prstGeom prst="line">
            <a:avLst/>
          </a:prstGeom>
          <a:ln w="25400">
            <a:solidFill>
              <a:srgbClr val="000000"/>
            </a:solidFill>
            <a:miter lim="400000"/>
          </a:ln>
        </p:spPr>
        <p:txBody>
          <a:bodyPr lIns="71437" tIns="71437" rIns="71437" bIns="71437" anchor="ctr"/>
          <a:lstStyle/>
          <a:p>
            <a:pPr/>
          </a:p>
        </p:txBody>
      </p:sp>
      <p:sp>
        <p:nvSpPr>
          <p:cNvPr id="705" name="Data Transfer OUT"/>
          <p:cNvSpPr txBox="1"/>
          <p:nvPr/>
        </p:nvSpPr>
        <p:spPr>
          <a:xfrm>
            <a:off x="4444999" y="9668454"/>
            <a:ext cx="3512440"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Data Transfer OUT</a:t>
            </a:r>
          </a:p>
        </p:txBody>
      </p:sp>
      <p:sp>
        <p:nvSpPr>
          <p:cNvPr id="706" name="Line"/>
          <p:cNvSpPr/>
          <p:nvPr/>
        </p:nvSpPr>
        <p:spPr>
          <a:xfrm flipV="1">
            <a:off x="9885004" y="4169789"/>
            <a:ext cx="1" cy="6344132"/>
          </a:xfrm>
          <a:prstGeom prst="line">
            <a:avLst/>
          </a:prstGeom>
          <a:ln w="25400">
            <a:solidFill>
              <a:srgbClr val="000000"/>
            </a:solidFill>
            <a:miter lim="400000"/>
          </a:ln>
        </p:spPr>
        <p:txBody>
          <a:bodyPr lIns="71437" tIns="71437" rIns="71437" bIns="71437" anchor="ctr"/>
          <a:lstStyle/>
          <a:p>
            <a:pPr/>
          </a:p>
        </p:txBody>
      </p:sp>
      <p:sp>
        <p:nvSpPr>
          <p:cNvPr id="707" name="Line"/>
          <p:cNvSpPr/>
          <p:nvPr/>
        </p:nvSpPr>
        <p:spPr>
          <a:xfrm>
            <a:off x="4488935" y="10509829"/>
            <a:ext cx="14597639" cy="1"/>
          </a:xfrm>
          <a:prstGeom prst="line">
            <a:avLst/>
          </a:prstGeom>
          <a:ln w="25400">
            <a:solidFill>
              <a:srgbClr val="000000"/>
            </a:solidFill>
            <a:miter lim="400000"/>
          </a:ln>
        </p:spPr>
        <p:txBody>
          <a:bodyPr lIns="71437" tIns="71437" rIns="71437" bIns="71437" anchor="ctr"/>
          <a:lstStyle/>
          <a:p>
            <a:pPr/>
          </a:p>
        </p:txBody>
      </p:sp>
      <p:sp>
        <p:nvSpPr>
          <p:cNvPr id="708" name="80 %"/>
          <p:cNvSpPr txBox="1"/>
          <p:nvPr/>
        </p:nvSpPr>
        <p:spPr>
          <a:xfrm>
            <a:off x="17958671" y="4443693"/>
            <a:ext cx="1125653"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chemeClr val="accent5">
                    <a:lumOff val="-29866"/>
                  </a:schemeClr>
                </a:solidFill>
                <a:latin typeface="Avenir Heavy"/>
                <a:ea typeface="Avenir Heavy"/>
                <a:cs typeface="Avenir Heavy"/>
                <a:sym typeface="Avenir Heavy"/>
              </a:defRPr>
            </a:lvl1pPr>
          </a:lstStyle>
          <a:p>
            <a:pPr/>
            <a:r>
              <a:t>80 %</a:t>
            </a:r>
          </a:p>
        </p:txBody>
      </p:sp>
      <p:sp>
        <p:nvSpPr>
          <p:cNvPr id="709" name="2 %"/>
          <p:cNvSpPr txBox="1"/>
          <p:nvPr/>
        </p:nvSpPr>
        <p:spPr>
          <a:xfrm>
            <a:off x="18233446" y="5683845"/>
            <a:ext cx="833045"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2 %</a:t>
            </a:r>
          </a:p>
        </p:txBody>
      </p:sp>
      <p:sp>
        <p:nvSpPr>
          <p:cNvPr id="710" name="0 %"/>
          <p:cNvSpPr txBox="1"/>
          <p:nvPr/>
        </p:nvSpPr>
        <p:spPr>
          <a:xfrm>
            <a:off x="18233446" y="6926535"/>
            <a:ext cx="833045"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0 %</a:t>
            </a:r>
          </a:p>
        </p:txBody>
      </p:sp>
      <p:sp>
        <p:nvSpPr>
          <p:cNvPr id="711" name="3 %"/>
          <p:cNvSpPr txBox="1"/>
          <p:nvPr/>
        </p:nvSpPr>
        <p:spPr>
          <a:xfrm>
            <a:off x="18233446" y="8268286"/>
            <a:ext cx="833045"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3 %</a:t>
            </a:r>
          </a:p>
        </p:txBody>
      </p:sp>
      <p:sp>
        <p:nvSpPr>
          <p:cNvPr id="712" name="15 %"/>
          <p:cNvSpPr txBox="1"/>
          <p:nvPr/>
        </p:nvSpPr>
        <p:spPr>
          <a:xfrm>
            <a:off x="17991996" y="9610038"/>
            <a:ext cx="1059003"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pPr/>
            <a:r>
              <a:t>15 %</a:t>
            </a:r>
          </a:p>
        </p:txBody>
      </p:sp>
      <p:sp>
        <p:nvSpPr>
          <p:cNvPr id="713" name="Costs that you have to be aware of !"/>
          <p:cNvSpPr txBox="1"/>
          <p:nvPr/>
        </p:nvSpPr>
        <p:spPr>
          <a:xfrm>
            <a:off x="3039105" y="2209766"/>
            <a:ext cx="6637529"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Costs that you have to be aware of !</a:t>
            </a:r>
          </a:p>
        </p:txBody>
      </p:sp>
      <p:sp>
        <p:nvSpPr>
          <p:cNvPr id="714" name="AWS S3 costs"/>
          <p:cNvSpPr txBox="1"/>
          <p:nvPr/>
        </p:nvSpPr>
        <p:spPr>
          <a:xfrm>
            <a:off x="9279568" y="2939388"/>
            <a:ext cx="5016374"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AWS S3 costs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17"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1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1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20" name="Jatheon - Cost Optimization"/>
          <p:cNvSpPr txBox="1"/>
          <p:nvPr/>
        </p:nvSpPr>
        <p:spPr>
          <a:xfrm>
            <a:off x="9143999" y="6422744"/>
            <a:ext cx="1020330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Jatheon - Cost Optimization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23"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2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2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26" name="@BeforeAll…"/>
          <p:cNvSpPr txBox="1"/>
          <p:nvPr/>
        </p:nvSpPr>
        <p:spPr>
          <a:xfrm>
            <a:off x="8381999" y="4703762"/>
            <a:ext cx="11455274" cy="430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6000">
                <a:solidFill>
                  <a:schemeClr val="accent1">
                    <a:hueOff val="114395"/>
                    <a:lumOff val="-24975"/>
                  </a:schemeClr>
                </a:solidFill>
                <a:latin typeface="Avenir Heavy"/>
                <a:ea typeface="Avenir Heavy"/>
                <a:cs typeface="Avenir Heavy"/>
                <a:sym typeface="Avenir Heavy"/>
              </a:defRPr>
            </a:pPr>
            <a:r>
              <a:t>@BeforeAll </a:t>
            </a:r>
          </a:p>
          <a:p>
            <a:pPr>
              <a:defRPr sz="6000">
                <a:solidFill>
                  <a:schemeClr val="accent1">
                    <a:hueOff val="114395"/>
                    <a:lumOff val="-24975"/>
                  </a:schemeClr>
                </a:solidFill>
                <a:latin typeface="Avenir Heavy"/>
                <a:ea typeface="Avenir Heavy"/>
                <a:cs typeface="Avenir Heavy"/>
                <a:sym typeface="Avenir Heavy"/>
              </a:defRPr>
            </a:pPr>
          </a:p>
          <a:p>
            <a:pPr>
              <a:defRPr sz="6000">
                <a:solidFill>
                  <a:schemeClr val="accent1">
                    <a:hueOff val="114395"/>
                    <a:lumOff val="-24975"/>
                  </a:schemeClr>
                </a:solidFill>
                <a:latin typeface="Avenir Heavy"/>
                <a:ea typeface="Avenir Heavy"/>
                <a:cs typeface="Avenir Heavy"/>
                <a:sym typeface="Avenir Heavy"/>
              </a:defRPr>
            </a:pPr>
            <a:r>
              <a:t>“Someone should take care for </a:t>
            </a:r>
          </a:p>
          <a:p>
            <a:pPr>
              <a:defRPr sz="6000">
                <a:solidFill>
                  <a:schemeClr val="accent1">
                    <a:hueOff val="114395"/>
                    <a:lumOff val="-24975"/>
                  </a:schemeClr>
                </a:solidFill>
                <a:latin typeface="Avenir Heavy"/>
                <a:ea typeface="Avenir Heavy"/>
                <a:cs typeface="Avenir Heavy"/>
                <a:sym typeface="Avenir Heavy"/>
              </a:defRPr>
            </a:pPr>
            <a:r>
              <a:t>the cost control”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29"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3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3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32" name="@BeforeAll…"/>
          <p:cNvSpPr txBox="1"/>
          <p:nvPr/>
        </p:nvSpPr>
        <p:spPr>
          <a:xfrm>
            <a:off x="9721851" y="4703762"/>
            <a:ext cx="9451976" cy="430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6000">
                <a:solidFill>
                  <a:schemeClr val="accent1">
                    <a:hueOff val="114395"/>
                    <a:lumOff val="-24975"/>
                  </a:schemeClr>
                </a:solidFill>
                <a:latin typeface="Avenir Heavy"/>
                <a:ea typeface="Avenir Heavy"/>
                <a:cs typeface="Avenir Heavy"/>
                <a:sym typeface="Avenir Heavy"/>
              </a:defRPr>
            </a:pPr>
            <a:r>
              <a:t>@BeforeAll</a:t>
            </a:r>
          </a:p>
          <a:p>
            <a:pPr>
              <a:defRPr sz="6000">
                <a:solidFill>
                  <a:schemeClr val="accent1">
                    <a:hueOff val="114395"/>
                    <a:lumOff val="-24975"/>
                  </a:schemeClr>
                </a:solidFill>
                <a:latin typeface="Avenir Heavy"/>
                <a:ea typeface="Avenir Heavy"/>
                <a:cs typeface="Avenir Heavy"/>
                <a:sym typeface="Avenir Heavy"/>
              </a:defRPr>
            </a:pPr>
          </a:p>
          <a:p>
            <a:pPr>
              <a:defRPr sz="6000">
                <a:solidFill>
                  <a:schemeClr val="accent1">
                    <a:hueOff val="114395"/>
                    <a:lumOff val="-24975"/>
                  </a:schemeClr>
                </a:solidFill>
                <a:latin typeface="Avenir Heavy"/>
                <a:ea typeface="Avenir Heavy"/>
                <a:cs typeface="Avenir Heavy"/>
                <a:sym typeface="Avenir Heavy"/>
              </a:defRPr>
            </a:pPr>
            <a:r>
              <a:t>“Someone </a:t>
            </a:r>
            <a:r>
              <a:rPr>
                <a:solidFill>
                  <a:schemeClr val="accent5">
                    <a:hueOff val="-82419"/>
                    <a:satOff val="-9513"/>
                    <a:lumOff val="-16343"/>
                  </a:schemeClr>
                </a:solidFill>
              </a:rPr>
              <a:t>MUST</a:t>
            </a:r>
            <a:r>
              <a:t> care for </a:t>
            </a:r>
          </a:p>
          <a:p>
            <a:pPr>
              <a:defRPr sz="6000">
                <a:solidFill>
                  <a:schemeClr val="accent1">
                    <a:hueOff val="114395"/>
                    <a:lumOff val="-24975"/>
                  </a:schemeClr>
                </a:solidFill>
                <a:latin typeface="Avenir Heavy"/>
                <a:ea typeface="Avenir Heavy"/>
                <a:cs typeface="Avenir Heavy"/>
                <a:sym typeface="Avenir Heavy"/>
              </a:defRPr>
            </a:pPr>
            <a:r>
              <a:t>the cost control!”</a:t>
            </a:r>
          </a:p>
        </p:txBody>
      </p:sp>
      <p:grpSp>
        <p:nvGrpSpPr>
          <p:cNvPr id="735" name="Group"/>
          <p:cNvGrpSpPr/>
          <p:nvPr/>
        </p:nvGrpSpPr>
        <p:grpSpPr>
          <a:xfrm>
            <a:off x="21336000" y="1016000"/>
            <a:ext cx="1270000" cy="1270000"/>
            <a:chOff x="0" y="0"/>
            <a:chExt cx="1270000" cy="1270000"/>
          </a:xfrm>
        </p:grpSpPr>
        <p:sp>
          <p:nvSpPr>
            <p:cNvPr id="733"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734"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BP01</a:t>
              </a:r>
            </a:p>
          </p:txBody>
        </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4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743" name="ECG-CostOptimization-080.jpg" descr="ECG-CostOptimization-080.jpg"/>
          <p:cNvPicPr>
            <a:picLocks noChangeAspect="1"/>
          </p:cNvPicPr>
          <p:nvPr/>
        </p:nvPicPr>
        <p:blipFill>
          <a:blip r:embed="rId2">
            <a:extLst/>
          </a:blip>
          <a:stretch>
            <a:fillRect/>
          </a:stretch>
        </p:blipFill>
        <p:spPr>
          <a:xfrm>
            <a:off x="6732423" y="3181746"/>
            <a:ext cx="5993892" cy="7352508"/>
          </a:xfrm>
          <a:prstGeom prst="rect">
            <a:avLst/>
          </a:prstGeom>
          <a:ln w="12700">
            <a:miter lim="400000"/>
          </a:ln>
        </p:spPr>
      </p:pic>
      <p:pic>
        <p:nvPicPr>
          <p:cNvPr id="744" name="ECG-CostOptimization-081.jpeg" descr="ECG-CostOptimization-081.jpeg"/>
          <p:cNvPicPr>
            <a:picLocks noChangeAspect="1"/>
          </p:cNvPicPr>
          <p:nvPr/>
        </p:nvPicPr>
        <p:blipFill>
          <a:blip r:embed="rId3">
            <a:extLst/>
          </a:blip>
          <a:stretch>
            <a:fillRect/>
          </a:stretch>
        </p:blipFill>
        <p:spPr>
          <a:xfrm>
            <a:off x="14138763" y="4671792"/>
            <a:ext cx="6558622" cy="4372416"/>
          </a:xfrm>
          <a:prstGeom prst="rect">
            <a:avLst/>
          </a:prstGeom>
          <a:ln w="12700">
            <a:miter lim="400000"/>
          </a:ln>
        </p:spPr>
      </p:pic>
      <p:sp>
        <p:nvSpPr>
          <p:cNvPr id="745" name="Categories"/>
          <p:cNvSpPr txBox="1"/>
          <p:nvPr/>
        </p:nvSpPr>
        <p:spPr>
          <a:xfrm>
            <a:off x="12145804" y="1852612"/>
            <a:ext cx="4035680"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Categories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4" grpId="2"/>
      <p:bldP build="whole" bldLvl="1" animBg="1" rev="0" advAuto="0" spid="743"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ECG-CostOptimization-010a.jpeg" descr="ECG-CostOptimization-010a.jpeg"/>
          <p:cNvPicPr>
            <a:picLocks noChangeAspect="1"/>
          </p:cNvPicPr>
          <p:nvPr/>
        </p:nvPicPr>
        <p:blipFill>
          <a:blip r:embed="rId2">
            <a:extLst/>
          </a:blip>
          <a:stretch>
            <a:fillRect/>
          </a:stretch>
        </p:blipFill>
        <p:spPr>
          <a:xfrm>
            <a:off x="3061272" y="1721965"/>
            <a:ext cx="18261456" cy="10272070"/>
          </a:xfrm>
          <a:prstGeom prst="rect">
            <a:avLst/>
          </a:prstGeom>
          <a:ln w="12700">
            <a:miter lim="400000"/>
          </a:ln>
        </p:spPr>
      </p:pic>
      <p:sp>
        <p:nvSpPr>
          <p:cNvPr id="20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204" name="June 2012."/>
          <p:cNvSpPr txBox="1"/>
          <p:nvPr/>
        </p:nvSpPr>
        <p:spPr>
          <a:xfrm>
            <a:off x="12867520" y="7417432"/>
            <a:ext cx="7995900" cy="1463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7600">
                <a:solidFill>
                  <a:schemeClr val="accent4">
                    <a:hueOff val="-476017"/>
                    <a:lumOff val="-10042"/>
                  </a:schemeClr>
                </a:solidFill>
                <a:latin typeface="Avenir Heavy"/>
                <a:ea typeface="Avenir Heavy"/>
                <a:cs typeface="Avenir Heavy"/>
                <a:sym typeface="Avenir Heavy"/>
              </a:defRPr>
            </a:lvl1pPr>
          </a:lstStyle>
          <a:p>
            <a:pPr/>
            <a:r>
              <a:t>June 2012.</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8"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4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5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5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FFFFFF"/>
                </a:solidFill>
                <a:latin typeface="Avenir Heavy"/>
                <a:ea typeface="Avenir Heavy"/>
                <a:cs typeface="Avenir Heavy"/>
                <a:sym typeface="Avenir Heavy"/>
              </a:defRPr>
            </a:pPr>
            <a:r>
              <a:t>Category I </a:t>
            </a:r>
          </a:p>
          <a:p>
            <a:pPr defTabSz="1926288">
              <a:lnSpc>
                <a:spcPct val="80000"/>
              </a:lnSpc>
              <a:defRPr spc="-50" sz="2528">
                <a:solidFill>
                  <a:srgbClr val="FFFFFF"/>
                </a:solidFill>
                <a:latin typeface="Avenir Heavy"/>
                <a:ea typeface="Avenir Heavy"/>
                <a:cs typeface="Avenir Heavy"/>
                <a:sym typeface="Avenir Heavy"/>
              </a:defRPr>
            </a:pPr>
            <a:r>
              <a:t>“Low Hanging Fruits”</a:t>
            </a:r>
          </a:p>
        </p:txBody>
      </p:sp>
      <p:sp>
        <p:nvSpPr>
          <p:cNvPr id="752" name="Reserved Instances (RI)"/>
          <p:cNvSpPr txBox="1"/>
          <p:nvPr/>
        </p:nvSpPr>
        <p:spPr>
          <a:xfrm>
            <a:off x="6802378" y="1448593"/>
            <a:ext cx="424065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Reserved Instances (RI)</a:t>
            </a:r>
          </a:p>
        </p:txBody>
      </p:sp>
      <p:grpSp>
        <p:nvGrpSpPr>
          <p:cNvPr id="755" name="Group"/>
          <p:cNvGrpSpPr/>
          <p:nvPr/>
        </p:nvGrpSpPr>
        <p:grpSpPr>
          <a:xfrm>
            <a:off x="21336000" y="1016000"/>
            <a:ext cx="1270000" cy="1270000"/>
            <a:chOff x="0" y="0"/>
            <a:chExt cx="1270000" cy="1270000"/>
          </a:xfrm>
        </p:grpSpPr>
        <p:sp>
          <p:nvSpPr>
            <p:cNvPr id="753"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754"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COST06</a:t>
              </a:r>
            </a:p>
            <a:p>
              <a:pPr>
                <a:defRPr b="1"/>
              </a:pPr>
              <a:r>
                <a:t>BP03</a:t>
              </a:r>
            </a:p>
          </p:txBody>
        </p:sp>
      </p:grpSp>
      <p:sp>
        <p:nvSpPr>
          <p:cNvPr id="756" name="On-Demand"/>
          <p:cNvSpPr txBox="1"/>
          <p:nvPr/>
        </p:nvSpPr>
        <p:spPr>
          <a:xfrm>
            <a:off x="7747000" y="2406904"/>
            <a:ext cx="2314321"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On-Demand</a:t>
            </a:r>
          </a:p>
        </p:txBody>
      </p:sp>
      <p:sp>
        <p:nvSpPr>
          <p:cNvPr id="757" name="Reserved Instances"/>
          <p:cNvSpPr txBox="1"/>
          <p:nvPr/>
        </p:nvSpPr>
        <p:spPr>
          <a:xfrm>
            <a:off x="7752846" y="3365215"/>
            <a:ext cx="3556382"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Reserved Instances</a:t>
            </a:r>
          </a:p>
        </p:txBody>
      </p:sp>
      <p:sp>
        <p:nvSpPr>
          <p:cNvPr id="758" name="Spot Instances"/>
          <p:cNvSpPr txBox="1"/>
          <p:nvPr/>
        </p:nvSpPr>
        <p:spPr>
          <a:xfrm>
            <a:off x="7752846" y="4323526"/>
            <a:ext cx="2744471"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Spot Instances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63"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6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6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6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FFFFFF"/>
                </a:solidFill>
                <a:latin typeface="Avenir Heavy"/>
                <a:ea typeface="Avenir Heavy"/>
                <a:cs typeface="Avenir Heavy"/>
                <a:sym typeface="Avenir Heavy"/>
              </a:defRPr>
            </a:pPr>
            <a:r>
              <a:t>Category I </a:t>
            </a:r>
          </a:p>
          <a:p>
            <a:pPr defTabSz="1926288">
              <a:lnSpc>
                <a:spcPct val="80000"/>
              </a:lnSpc>
              <a:defRPr spc="-50" sz="2528">
                <a:solidFill>
                  <a:srgbClr val="FFFFFF"/>
                </a:solidFill>
                <a:latin typeface="Avenir Heavy"/>
                <a:ea typeface="Avenir Heavy"/>
                <a:cs typeface="Avenir Heavy"/>
                <a:sym typeface="Avenir Heavy"/>
              </a:defRPr>
            </a:pPr>
            <a:r>
              <a:t>“Low Hanging Fruits”</a:t>
            </a:r>
          </a:p>
        </p:txBody>
      </p:sp>
      <p:sp>
        <p:nvSpPr>
          <p:cNvPr id="767" name="Reserved Instances (RI)"/>
          <p:cNvSpPr txBox="1"/>
          <p:nvPr/>
        </p:nvSpPr>
        <p:spPr>
          <a:xfrm>
            <a:off x="6802378" y="1448593"/>
            <a:ext cx="424065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Reserved Instances (RI)</a:t>
            </a:r>
          </a:p>
        </p:txBody>
      </p:sp>
      <p:grpSp>
        <p:nvGrpSpPr>
          <p:cNvPr id="770" name="Group"/>
          <p:cNvGrpSpPr/>
          <p:nvPr/>
        </p:nvGrpSpPr>
        <p:grpSpPr>
          <a:xfrm>
            <a:off x="21336000" y="1018381"/>
            <a:ext cx="1270000" cy="1270001"/>
            <a:chOff x="0" y="0"/>
            <a:chExt cx="1270000" cy="1270000"/>
          </a:xfrm>
        </p:grpSpPr>
        <p:sp>
          <p:nvSpPr>
            <p:cNvPr id="768"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769"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COST06</a:t>
              </a:r>
            </a:p>
            <a:p>
              <a:pPr>
                <a:defRPr b="1"/>
              </a:pPr>
              <a:r>
                <a:t>BP03</a:t>
              </a:r>
            </a:p>
          </p:txBody>
        </p:sp>
      </p:grpSp>
      <p:sp>
        <p:nvSpPr>
          <p:cNvPr id="771" name="Amazon EC2 Reserved Instances (RI) provide a significant discount (up to 72%)…"/>
          <p:cNvSpPr txBox="1"/>
          <p:nvPr/>
        </p:nvSpPr>
        <p:spPr>
          <a:xfrm>
            <a:off x="6858000" y="2644100"/>
            <a:ext cx="11332845" cy="143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333333"/>
                </a:solidFill>
                <a:latin typeface="Avenir Book"/>
                <a:ea typeface="Avenir Book"/>
                <a:cs typeface="Avenir Book"/>
                <a:sym typeface="Avenir Book"/>
              </a:defRPr>
            </a:pPr>
            <a:r>
              <a:t>Amazon EC2 Reserved Instances (RI) provide a significant discount (up to 72%) </a:t>
            </a:r>
          </a:p>
          <a:p>
            <a:pPr algn="l" defTabSz="457200">
              <a:defRPr sz="2500">
                <a:solidFill>
                  <a:srgbClr val="333333"/>
                </a:solidFill>
                <a:latin typeface="Avenir Book"/>
                <a:ea typeface="Avenir Book"/>
                <a:cs typeface="Avenir Book"/>
                <a:sym typeface="Avenir Book"/>
              </a:defRPr>
            </a:pPr>
            <a:r>
              <a:t>compared to On-Demand pricing and provide a capacity reservation when </a:t>
            </a:r>
          </a:p>
          <a:p>
            <a:pPr algn="l" defTabSz="457200">
              <a:defRPr sz="2500">
                <a:solidFill>
                  <a:srgbClr val="333333"/>
                </a:solidFill>
                <a:latin typeface="Avenir Book"/>
                <a:ea typeface="Avenir Book"/>
                <a:cs typeface="Avenir Book"/>
                <a:sym typeface="Avenir Book"/>
              </a:defRPr>
            </a:pPr>
            <a:r>
              <a:t>used in a specific Availability Zone.</a:t>
            </a:r>
          </a:p>
        </p:txBody>
      </p:sp>
      <p:sp>
        <p:nvSpPr>
          <p:cNvPr id="772" name="t3.medium On-Demand $ 0.0416/h"/>
          <p:cNvSpPr txBox="1"/>
          <p:nvPr/>
        </p:nvSpPr>
        <p:spPr>
          <a:xfrm>
            <a:off x="6985000" y="5232117"/>
            <a:ext cx="5160963"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pPr/>
            <a:r>
              <a:t>t3.medium On-Demand $ 0.0416/h</a:t>
            </a:r>
          </a:p>
        </p:txBody>
      </p:sp>
      <p:sp>
        <p:nvSpPr>
          <p:cNvPr id="773" name="t3.medium RI $ 0.026/h"/>
          <p:cNvSpPr txBox="1"/>
          <p:nvPr/>
        </p:nvSpPr>
        <p:spPr>
          <a:xfrm>
            <a:off x="13335000" y="5232117"/>
            <a:ext cx="3670618"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pPr/>
            <a:r>
              <a:t>t3.medium RI $ 0.026/h</a:t>
            </a:r>
          </a:p>
        </p:txBody>
      </p:sp>
      <p:sp>
        <p:nvSpPr>
          <p:cNvPr id="774" name="VS."/>
          <p:cNvSpPr txBox="1"/>
          <p:nvPr/>
        </p:nvSpPr>
        <p:spPr>
          <a:xfrm>
            <a:off x="12446000" y="5232117"/>
            <a:ext cx="643573"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chemeClr val="accent5">
                    <a:hueOff val="-82419"/>
                    <a:satOff val="-9513"/>
                    <a:lumOff val="-16343"/>
                  </a:schemeClr>
                </a:solidFill>
                <a:latin typeface="Avenir Heavy"/>
                <a:ea typeface="Avenir Heavy"/>
                <a:cs typeface="Avenir Heavy"/>
                <a:sym typeface="Avenir Heavy"/>
              </a:defRPr>
            </a:lvl1pPr>
          </a:lstStyle>
          <a:p>
            <a:pPr/>
            <a:r>
              <a:t>VS.</a:t>
            </a:r>
          </a:p>
        </p:txBody>
      </p:sp>
      <p:sp>
        <p:nvSpPr>
          <p:cNvPr id="775" name="Savings: 38%"/>
          <p:cNvSpPr txBox="1"/>
          <p:nvPr/>
        </p:nvSpPr>
        <p:spPr>
          <a:xfrm>
            <a:off x="19047559" y="5232117"/>
            <a:ext cx="2130744"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chemeClr val="accent3">
                    <a:hueOff val="362282"/>
                    <a:satOff val="31803"/>
                    <a:lumOff val="-18242"/>
                  </a:schemeClr>
                </a:solidFill>
                <a:latin typeface="Avenir Heavy"/>
                <a:ea typeface="Avenir Heavy"/>
                <a:cs typeface="Avenir Heavy"/>
                <a:sym typeface="Avenir Heavy"/>
              </a:defRPr>
            </a:lvl1pPr>
          </a:lstStyle>
          <a:p>
            <a:pPr/>
            <a:r>
              <a:t>Savings: 38%</a:t>
            </a:r>
          </a:p>
        </p:txBody>
      </p:sp>
      <p:sp>
        <p:nvSpPr>
          <p:cNvPr id="776" name="Can be purchased for 1-year or 3-years"/>
          <p:cNvSpPr txBox="1"/>
          <p:nvPr/>
        </p:nvSpPr>
        <p:spPr>
          <a:xfrm>
            <a:off x="6858000" y="7054654"/>
            <a:ext cx="5946141"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pPr/>
            <a:r>
              <a:t>Can be purchased for 1-year or 3-years</a:t>
            </a:r>
          </a:p>
        </p:txBody>
      </p:sp>
      <p:sp>
        <p:nvSpPr>
          <p:cNvPr id="777" name="NOTE: Convertible Reserved Instances"/>
          <p:cNvSpPr txBox="1"/>
          <p:nvPr/>
        </p:nvSpPr>
        <p:spPr>
          <a:xfrm>
            <a:off x="6858000" y="7857629"/>
            <a:ext cx="5900103"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pPr/>
            <a:r>
              <a:t>NOTE: Convertible Reserved Instances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82"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78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8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78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FFFFFF"/>
                </a:solidFill>
                <a:latin typeface="Avenir Heavy"/>
                <a:ea typeface="Avenir Heavy"/>
                <a:cs typeface="Avenir Heavy"/>
                <a:sym typeface="Avenir Heavy"/>
              </a:defRPr>
            </a:pPr>
            <a:r>
              <a:t>Category I </a:t>
            </a:r>
          </a:p>
          <a:p>
            <a:pPr defTabSz="1926288">
              <a:lnSpc>
                <a:spcPct val="80000"/>
              </a:lnSpc>
              <a:defRPr spc="-50" sz="2528">
                <a:solidFill>
                  <a:srgbClr val="FFFFFF"/>
                </a:solidFill>
                <a:latin typeface="Avenir Heavy"/>
                <a:ea typeface="Avenir Heavy"/>
                <a:cs typeface="Avenir Heavy"/>
                <a:sym typeface="Avenir Heavy"/>
              </a:defRPr>
            </a:pPr>
            <a:r>
              <a:t>“Low Hanging Fruits”</a:t>
            </a:r>
          </a:p>
        </p:txBody>
      </p:sp>
      <p:sp>
        <p:nvSpPr>
          <p:cNvPr id="786" name="Savings Plans (SP)"/>
          <p:cNvSpPr txBox="1"/>
          <p:nvPr/>
        </p:nvSpPr>
        <p:spPr>
          <a:xfrm>
            <a:off x="6853178" y="1448593"/>
            <a:ext cx="3330449"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Savings Plans (SP)</a:t>
            </a:r>
          </a:p>
        </p:txBody>
      </p:sp>
      <p:grpSp>
        <p:nvGrpSpPr>
          <p:cNvPr id="789" name="Group"/>
          <p:cNvGrpSpPr/>
          <p:nvPr/>
        </p:nvGrpSpPr>
        <p:grpSpPr>
          <a:xfrm>
            <a:off x="21341343" y="1014565"/>
            <a:ext cx="1270001" cy="1270001"/>
            <a:chOff x="0" y="0"/>
            <a:chExt cx="1270000" cy="1270000"/>
          </a:xfrm>
        </p:grpSpPr>
        <p:sp>
          <p:nvSpPr>
            <p:cNvPr id="787"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788"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COST06</a:t>
              </a:r>
            </a:p>
            <a:p>
              <a:pPr>
                <a:defRPr b="1"/>
              </a:pPr>
              <a:r>
                <a:t>BP03</a:t>
              </a:r>
            </a:p>
          </p:txBody>
        </p:sp>
      </p:grpSp>
      <p:sp>
        <p:nvSpPr>
          <p:cNvPr id="790" name="Savings Plans is a flexible pricing model offering lower prices compared to On-Demand pricing,…"/>
          <p:cNvSpPr txBox="1"/>
          <p:nvPr/>
        </p:nvSpPr>
        <p:spPr>
          <a:xfrm>
            <a:off x="6857088" y="2541548"/>
            <a:ext cx="14062393"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Savings Plans is a flexible pricing model offering lower prices compared to On-Demand pricing, </a:t>
            </a:r>
          </a:p>
          <a:p>
            <a:pPr algn="l" defTabSz="457200">
              <a:defRPr sz="2500">
                <a:solidFill>
                  <a:srgbClr val="232F3E"/>
                </a:solidFill>
                <a:latin typeface="Avenir Book"/>
                <a:ea typeface="Avenir Book"/>
                <a:cs typeface="Avenir Book"/>
                <a:sym typeface="Avenir Book"/>
              </a:defRPr>
            </a:pPr>
            <a:r>
              <a:t>in exchange for a specific usage commitment (measured in $/hour) for a one- or three-year period.</a:t>
            </a:r>
          </a:p>
        </p:txBody>
      </p:sp>
      <p:sp>
        <p:nvSpPr>
          <p:cNvPr id="791" name="There are 3 types of Savings Plans (SP):"/>
          <p:cNvSpPr txBox="1"/>
          <p:nvPr/>
        </p:nvSpPr>
        <p:spPr>
          <a:xfrm>
            <a:off x="6855936" y="4066302"/>
            <a:ext cx="5672456"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pPr/>
            <a:r>
              <a:t>There are 3 types of Savings Plans (SP):</a:t>
            </a:r>
          </a:p>
        </p:txBody>
      </p:sp>
      <p:sp>
        <p:nvSpPr>
          <p:cNvPr id="792" name="Compute Savings Plans"/>
          <p:cNvSpPr txBox="1"/>
          <p:nvPr/>
        </p:nvSpPr>
        <p:spPr>
          <a:xfrm>
            <a:off x="7239000" y="4830838"/>
            <a:ext cx="3612515"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pPr/>
            <a:r>
              <a:t>Compute Savings Plans</a:t>
            </a:r>
          </a:p>
        </p:txBody>
      </p:sp>
      <p:sp>
        <p:nvSpPr>
          <p:cNvPr id="793" name="EC2 Instance Savings Plans"/>
          <p:cNvSpPr txBox="1"/>
          <p:nvPr/>
        </p:nvSpPr>
        <p:spPr>
          <a:xfrm>
            <a:off x="7243157" y="5709673"/>
            <a:ext cx="3991928"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pPr/>
            <a:r>
              <a:t>EC2 Instance Savings Plans</a:t>
            </a:r>
          </a:p>
        </p:txBody>
      </p:sp>
      <p:sp>
        <p:nvSpPr>
          <p:cNvPr id="794" name="SageMaker Savings Plans"/>
          <p:cNvSpPr txBox="1"/>
          <p:nvPr/>
        </p:nvSpPr>
        <p:spPr>
          <a:xfrm>
            <a:off x="7236300" y="6607811"/>
            <a:ext cx="3737611"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pPr/>
            <a:r>
              <a:t>SageMaker Savings Plans</a:t>
            </a:r>
          </a:p>
        </p:txBody>
      </p:sp>
      <p:sp>
        <p:nvSpPr>
          <p:cNvPr id="795" name="When you join a Savings Plan, your computer usage will be charged at the cheaper Savings Plan prices without you having to worry about it, and any extra usage will be charged at the regular rates."/>
          <p:cNvSpPr txBox="1"/>
          <p:nvPr/>
        </p:nvSpPr>
        <p:spPr>
          <a:xfrm>
            <a:off x="6863884" y="10663353"/>
            <a:ext cx="15189578" cy="100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pPr/>
            <a:r>
              <a:t>When you join a Savings Plan, your computer usage will be charged at the cheaper Savings Plan prices without you having to worry about it, and any extra usage will be charged at the regular rates.</a:t>
            </a:r>
          </a:p>
        </p:txBody>
      </p:sp>
      <p:sp>
        <p:nvSpPr>
          <p:cNvPr id="796" name="Make a promise to stick with Savings Plans using the advice given in AWS Cost Explorer…"/>
          <p:cNvSpPr txBox="1"/>
          <p:nvPr/>
        </p:nvSpPr>
        <p:spPr>
          <a:xfrm>
            <a:off x="6857088" y="7618215"/>
            <a:ext cx="12743181"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Make a promise to stick with </a:t>
            </a:r>
            <a:r>
              <a:rPr>
                <a:latin typeface="Avenir Heavy"/>
                <a:ea typeface="Avenir Heavy"/>
                <a:cs typeface="Avenir Heavy"/>
                <a:sym typeface="Avenir Heavy"/>
              </a:rPr>
              <a:t>Savings Plans</a:t>
            </a:r>
            <a:r>
              <a:t> using the advice given in AWS Cost Explorer </a:t>
            </a:r>
          </a:p>
          <a:p>
            <a:pPr algn="l" defTabSz="457200">
              <a:defRPr sz="2500">
                <a:solidFill>
                  <a:srgbClr val="232F3E"/>
                </a:solidFill>
                <a:latin typeface="Avenir Book"/>
                <a:ea typeface="Avenir Book"/>
                <a:cs typeface="Avenir Book"/>
                <a:sym typeface="Avenir Book"/>
              </a:defRPr>
            </a:pPr>
            <a:r>
              <a:t>to get the most savings.</a:t>
            </a:r>
          </a:p>
        </p:txBody>
      </p:sp>
      <p:sp>
        <p:nvSpPr>
          <p:cNvPr id="797" name="The suggested hourly commitment is based on how is used compute power in the past and the choices you make for your plan type, how long you want it to last, and how you want to pay for it."/>
          <p:cNvSpPr txBox="1"/>
          <p:nvPr/>
        </p:nvSpPr>
        <p:spPr>
          <a:xfrm>
            <a:off x="6857088" y="9149319"/>
            <a:ext cx="14608410" cy="1438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pPr/>
            <a:r>
              <a:t>The suggested hourly commitment is based on how is used compute power in the past and the choices you make for your plan type, how long you want it to last, and how you want to pay for it.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02"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0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0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0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FFFFFF"/>
                </a:solidFill>
                <a:latin typeface="Avenir Heavy"/>
                <a:ea typeface="Avenir Heavy"/>
                <a:cs typeface="Avenir Heavy"/>
                <a:sym typeface="Avenir Heavy"/>
              </a:defRPr>
            </a:pPr>
            <a:r>
              <a:t>Category I </a:t>
            </a:r>
          </a:p>
          <a:p>
            <a:pPr defTabSz="1926288">
              <a:lnSpc>
                <a:spcPct val="80000"/>
              </a:lnSpc>
              <a:defRPr spc="-50" sz="2528">
                <a:solidFill>
                  <a:srgbClr val="FFFFFF"/>
                </a:solidFill>
                <a:latin typeface="Avenir Heavy"/>
                <a:ea typeface="Avenir Heavy"/>
                <a:cs typeface="Avenir Heavy"/>
                <a:sym typeface="Avenir Heavy"/>
              </a:defRPr>
            </a:pPr>
            <a:r>
              <a:t>“Low Hanging Fruits”</a:t>
            </a:r>
          </a:p>
        </p:txBody>
      </p:sp>
      <p:sp>
        <p:nvSpPr>
          <p:cNvPr id="806" name="EBS Migration"/>
          <p:cNvSpPr txBox="1"/>
          <p:nvPr/>
        </p:nvSpPr>
        <p:spPr>
          <a:xfrm>
            <a:off x="6802378" y="1448593"/>
            <a:ext cx="2710181"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EBS Migration</a:t>
            </a:r>
          </a:p>
        </p:txBody>
      </p:sp>
      <p:sp>
        <p:nvSpPr>
          <p:cNvPr id="807" name="General Purpose SSD volume type (GP2) provided a cost effective way to achieve SSD performance…"/>
          <p:cNvSpPr txBox="1"/>
          <p:nvPr/>
        </p:nvSpPr>
        <p:spPr>
          <a:xfrm>
            <a:off x="6858000" y="3010195"/>
            <a:ext cx="14328458"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General Purpose SSD volume type (GP2) provided a cost effective way to achieve SSD performance </a:t>
            </a:r>
          </a:p>
          <a:p>
            <a:pPr algn="l" defTabSz="457200">
              <a:defRPr sz="2500">
                <a:solidFill>
                  <a:srgbClr val="232F3E"/>
                </a:solidFill>
                <a:latin typeface="Avenir Book"/>
                <a:ea typeface="Avenir Book"/>
                <a:cs typeface="Avenir Book"/>
                <a:sym typeface="Avenir Book"/>
              </a:defRPr>
            </a:pPr>
            <a:r>
              <a:t>for variety of applications.</a:t>
            </a:r>
          </a:p>
        </p:txBody>
      </p:sp>
      <p:sp>
        <p:nvSpPr>
          <p:cNvPr id="808" name="Performance is coupled with provisioned size and increases linearly with the volume size."/>
          <p:cNvSpPr txBox="1"/>
          <p:nvPr/>
        </p:nvSpPr>
        <p:spPr>
          <a:xfrm>
            <a:off x="6858000" y="4318000"/>
            <a:ext cx="12684760"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pPr/>
            <a:r>
              <a:t>Performance is coupled with provisioned size and increases linearly with the volume size.</a:t>
            </a:r>
          </a:p>
        </p:txBody>
      </p:sp>
      <p:grpSp>
        <p:nvGrpSpPr>
          <p:cNvPr id="811" name="Group"/>
          <p:cNvGrpSpPr/>
          <p:nvPr/>
        </p:nvGrpSpPr>
        <p:grpSpPr>
          <a:xfrm>
            <a:off x="21330373" y="1014565"/>
            <a:ext cx="1270001" cy="1270001"/>
            <a:chOff x="0" y="0"/>
            <a:chExt cx="1270000" cy="1270000"/>
          </a:xfrm>
        </p:grpSpPr>
        <p:sp>
          <p:nvSpPr>
            <p:cNvPr id="809"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810"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COST01</a:t>
              </a:r>
            </a:p>
            <a:p>
              <a:pPr>
                <a:defRPr b="1"/>
              </a:pPr>
              <a:r>
                <a:t>BP07</a:t>
              </a:r>
            </a:p>
          </p:txBody>
        </p:sp>
      </p:grpSp>
      <p:pic>
        <p:nvPicPr>
          <p:cNvPr id="812" name="ECG-CostOptimization-056.jpg" descr="ECG-CostOptimization-056.jpg"/>
          <p:cNvPicPr>
            <a:picLocks noChangeAspect="1"/>
          </p:cNvPicPr>
          <p:nvPr/>
        </p:nvPicPr>
        <p:blipFill>
          <a:blip r:embed="rId3">
            <a:extLst/>
          </a:blip>
          <a:stretch>
            <a:fillRect/>
          </a:stretch>
        </p:blipFill>
        <p:spPr>
          <a:xfrm>
            <a:off x="12028465" y="6379813"/>
            <a:ext cx="9313994" cy="6022146"/>
          </a:xfrm>
          <a:prstGeom prst="rect">
            <a:avLst/>
          </a:prstGeom>
          <a:ln w="12700">
            <a:miter lim="400000"/>
          </a:ln>
        </p:spPr>
      </p:pic>
      <p:sp>
        <p:nvSpPr>
          <p:cNvPr id="813" name="December 2020. AWS announced…"/>
          <p:cNvSpPr txBox="1"/>
          <p:nvPr/>
        </p:nvSpPr>
        <p:spPr>
          <a:xfrm>
            <a:off x="6654739" y="6380588"/>
            <a:ext cx="5066031"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December 2020. AWS announced </a:t>
            </a:r>
          </a:p>
          <a:p>
            <a:pPr algn="l" defTabSz="457200">
              <a:defRPr sz="2500">
                <a:solidFill>
                  <a:srgbClr val="232F3E"/>
                </a:solidFill>
                <a:latin typeface="Avenir Book"/>
                <a:ea typeface="Avenir Book"/>
                <a:cs typeface="Avenir Book"/>
                <a:sym typeface="Avenir Book"/>
              </a:defRPr>
            </a:pPr>
            <a:r>
              <a:t>general availability of </a:t>
            </a:r>
          </a:p>
          <a:p>
            <a:pPr algn="l" defTabSz="457200">
              <a:defRPr sz="2500">
                <a:solidFill>
                  <a:srgbClr val="232F3E"/>
                </a:solidFill>
                <a:latin typeface="Avenir Book"/>
                <a:ea typeface="Avenir Book"/>
                <a:cs typeface="Avenir Book"/>
                <a:sym typeface="Avenir Book"/>
              </a:defRPr>
            </a:pPr>
            <a:r>
              <a:t>new EBS General Purpose SSD </a:t>
            </a:r>
          </a:p>
          <a:p>
            <a:pPr algn="l" defTabSz="457200">
              <a:defRPr sz="2500">
                <a:solidFill>
                  <a:srgbClr val="232F3E"/>
                </a:solidFill>
                <a:latin typeface="Avenir Book"/>
                <a:ea typeface="Avenir Book"/>
                <a:cs typeface="Avenir Book"/>
                <a:sym typeface="Avenir Book"/>
              </a:defRPr>
            </a:pPr>
            <a:r>
              <a:t>volume type (GP3).</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18"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1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2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2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FFFFFF"/>
                </a:solidFill>
                <a:latin typeface="Avenir Heavy"/>
                <a:ea typeface="Avenir Heavy"/>
                <a:cs typeface="Avenir Heavy"/>
                <a:sym typeface="Avenir Heavy"/>
              </a:defRPr>
            </a:pPr>
            <a:r>
              <a:t>Category I </a:t>
            </a:r>
          </a:p>
          <a:p>
            <a:pPr defTabSz="1926288">
              <a:lnSpc>
                <a:spcPct val="80000"/>
              </a:lnSpc>
              <a:defRPr spc="-50" sz="2528">
                <a:solidFill>
                  <a:srgbClr val="FFFFFF"/>
                </a:solidFill>
                <a:latin typeface="Avenir Heavy"/>
                <a:ea typeface="Avenir Heavy"/>
                <a:cs typeface="Avenir Heavy"/>
                <a:sym typeface="Avenir Heavy"/>
              </a:defRPr>
            </a:pPr>
            <a:r>
              <a:t>“Low Hanging Fruits”</a:t>
            </a:r>
          </a:p>
        </p:txBody>
      </p:sp>
      <p:grpSp>
        <p:nvGrpSpPr>
          <p:cNvPr id="824" name="Group"/>
          <p:cNvGrpSpPr/>
          <p:nvPr/>
        </p:nvGrpSpPr>
        <p:grpSpPr>
          <a:xfrm>
            <a:off x="21336000" y="1016000"/>
            <a:ext cx="1270000" cy="1270000"/>
            <a:chOff x="0" y="0"/>
            <a:chExt cx="1270000" cy="1270000"/>
          </a:xfrm>
        </p:grpSpPr>
        <p:sp>
          <p:nvSpPr>
            <p:cNvPr id="822"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823"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COST06</a:t>
              </a:r>
            </a:p>
            <a:p>
              <a:pPr>
                <a:defRPr b="1"/>
              </a:pPr>
              <a:r>
                <a:t>BP03</a:t>
              </a:r>
            </a:p>
          </p:txBody>
        </p:sp>
      </p:grpSp>
      <p:sp>
        <p:nvSpPr>
          <p:cNvPr id="825" name="AWS RDS Optimization"/>
          <p:cNvSpPr txBox="1"/>
          <p:nvPr/>
        </p:nvSpPr>
        <p:spPr>
          <a:xfrm>
            <a:off x="9685786" y="6265862"/>
            <a:ext cx="8463662"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AWS RDS Optimization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3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3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3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3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3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pic>
        <p:nvPicPr>
          <p:cNvPr id="835" name="ECG-CostOptimization-082.jpeg" descr="ECG-CostOptimization-082.jpeg"/>
          <p:cNvPicPr>
            <a:picLocks noChangeAspect="1"/>
          </p:cNvPicPr>
          <p:nvPr/>
        </p:nvPicPr>
        <p:blipFill>
          <a:blip r:embed="rId2">
            <a:extLst/>
          </a:blip>
          <a:stretch>
            <a:fillRect/>
          </a:stretch>
        </p:blipFill>
        <p:spPr>
          <a:xfrm>
            <a:off x="6340449" y="3856893"/>
            <a:ext cx="15005534" cy="6002214"/>
          </a:xfrm>
          <a:prstGeom prst="rect">
            <a:avLst/>
          </a:prstGeom>
          <a:ln w="12700">
            <a:miter lim="400000"/>
          </a:ln>
        </p:spPr>
      </p:pic>
      <p:sp>
        <p:nvSpPr>
          <p:cNvPr id="836" name="Project based tasks"/>
          <p:cNvSpPr txBox="1"/>
          <p:nvPr/>
        </p:nvSpPr>
        <p:spPr>
          <a:xfrm>
            <a:off x="6477000" y="959643"/>
            <a:ext cx="7055486"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Project based tasks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39"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4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4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42"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43"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844" name="Project “Kiel”"/>
          <p:cNvSpPr txBox="1"/>
          <p:nvPr/>
        </p:nvSpPr>
        <p:spPr>
          <a:xfrm>
            <a:off x="11725274" y="6422744"/>
            <a:ext cx="504075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Project “Kiel”</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47"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4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4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5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5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852" name="Project “Kiel”"/>
          <p:cNvSpPr txBox="1"/>
          <p:nvPr/>
        </p:nvSpPr>
        <p:spPr>
          <a:xfrm>
            <a:off x="6802378" y="1448593"/>
            <a:ext cx="2598167"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a:t>
            </a:r>
          </a:p>
        </p:txBody>
      </p:sp>
      <p:pic>
        <p:nvPicPr>
          <p:cNvPr id="853" name="ECG-CostOptimization-057.jpg" descr="ECG-CostOptimization-057.jpg"/>
          <p:cNvPicPr>
            <a:picLocks noChangeAspect="1"/>
          </p:cNvPicPr>
          <p:nvPr/>
        </p:nvPicPr>
        <p:blipFill>
          <a:blip r:embed="rId2">
            <a:extLst/>
          </a:blip>
          <a:stretch>
            <a:fillRect/>
          </a:stretch>
        </p:blipFill>
        <p:spPr>
          <a:xfrm>
            <a:off x="6856177" y="3276673"/>
            <a:ext cx="15221886" cy="716265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56"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5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5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5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60"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861" name="Project “Kiel”"/>
          <p:cNvSpPr txBox="1"/>
          <p:nvPr/>
        </p:nvSpPr>
        <p:spPr>
          <a:xfrm>
            <a:off x="6802378" y="1448593"/>
            <a:ext cx="2598167"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a:t>
            </a:r>
          </a:p>
        </p:txBody>
      </p:sp>
      <p:pic>
        <p:nvPicPr>
          <p:cNvPr id="862" name="ECG-CostOptimization-058.png" descr="ECG-CostOptimization-058.png"/>
          <p:cNvPicPr>
            <a:picLocks noChangeAspect="1"/>
          </p:cNvPicPr>
          <p:nvPr/>
        </p:nvPicPr>
        <p:blipFill>
          <a:blip r:embed="rId2">
            <a:extLst/>
          </a:blip>
          <a:stretch>
            <a:fillRect/>
          </a:stretch>
        </p:blipFill>
        <p:spPr>
          <a:xfrm>
            <a:off x="7538731" y="2901551"/>
            <a:ext cx="12798824" cy="7912898"/>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65"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6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67"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68"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69"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870"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 [SES Replacement - SESr]</a:t>
            </a:r>
          </a:p>
        </p:txBody>
      </p:sp>
      <p:pic>
        <p:nvPicPr>
          <p:cNvPr id="871" name="ECG-CostOptimization-059.png" descr="ECG-CostOptimization-059.png"/>
          <p:cNvPicPr>
            <a:picLocks noChangeAspect="1"/>
          </p:cNvPicPr>
          <p:nvPr/>
        </p:nvPicPr>
        <p:blipFill>
          <a:blip r:embed="rId2">
            <a:extLst/>
          </a:blip>
          <a:stretch>
            <a:fillRect/>
          </a:stretch>
        </p:blipFill>
        <p:spPr>
          <a:xfrm>
            <a:off x="6405935" y="3184619"/>
            <a:ext cx="15801764" cy="734676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207" name="ECG-CostOptimization-011.jpg" descr="ECG-CostOptimization-011.jpg"/>
          <p:cNvPicPr>
            <a:picLocks noChangeAspect="1"/>
          </p:cNvPicPr>
          <p:nvPr/>
        </p:nvPicPr>
        <p:blipFill>
          <a:blip r:embed="rId2">
            <a:extLst/>
          </a:blip>
          <a:stretch>
            <a:fillRect/>
          </a:stretch>
        </p:blipFill>
        <p:spPr>
          <a:xfrm>
            <a:off x="4056055" y="1809750"/>
            <a:ext cx="6731001" cy="10096501"/>
          </a:xfrm>
          <a:prstGeom prst="rect">
            <a:avLst/>
          </a:prstGeom>
          <a:ln w="12700">
            <a:miter lim="400000"/>
          </a:ln>
        </p:spPr>
      </p:pic>
      <p:pic>
        <p:nvPicPr>
          <p:cNvPr id="208" name="ECG-CostOptimization-012.jpg" descr="ECG-CostOptimization-012.jpg"/>
          <p:cNvPicPr>
            <a:picLocks noChangeAspect="1"/>
          </p:cNvPicPr>
          <p:nvPr/>
        </p:nvPicPr>
        <p:blipFill>
          <a:blip r:embed="rId3">
            <a:extLst/>
          </a:blip>
          <a:stretch>
            <a:fillRect/>
          </a:stretch>
        </p:blipFill>
        <p:spPr>
          <a:xfrm>
            <a:off x="13832741" y="1793062"/>
            <a:ext cx="6731001" cy="10096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74"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7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7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7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7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879"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 [SES Replacement - SESr]</a:t>
            </a:r>
          </a:p>
        </p:txBody>
      </p:sp>
      <p:pic>
        <p:nvPicPr>
          <p:cNvPr id="880" name="ECG-CostOptimization-060.png" descr="ECG-CostOptimization-060.png"/>
          <p:cNvPicPr>
            <a:picLocks noChangeAspect="1"/>
          </p:cNvPicPr>
          <p:nvPr/>
        </p:nvPicPr>
        <p:blipFill>
          <a:blip r:embed="rId2">
            <a:extLst/>
          </a:blip>
          <a:stretch>
            <a:fillRect/>
          </a:stretch>
        </p:blipFill>
        <p:spPr>
          <a:xfrm>
            <a:off x="6598732" y="2000250"/>
            <a:ext cx="10858501" cy="9715500"/>
          </a:xfrm>
          <a:prstGeom prst="rect">
            <a:avLst/>
          </a:prstGeom>
          <a:ln w="12700">
            <a:miter lim="400000"/>
          </a:ln>
        </p:spPr>
      </p:pic>
      <p:sp>
        <p:nvSpPr>
          <p:cNvPr id="881" name="3 x t3.small ( 2 vCPU, RAM 2 GB) + 1 x t3.small"/>
          <p:cNvSpPr txBox="1"/>
          <p:nvPr/>
        </p:nvSpPr>
        <p:spPr>
          <a:xfrm>
            <a:off x="15368643" y="9956086"/>
            <a:ext cx="6790373"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pPr/>
            <a:r>
              <a:t>3 x t3.small ( 2 vCPU, RAM 2 GB) + 1 x t3.small</a:t>
            </a:r>
          </a:p>
        </p:txBody>
      </p:sp>
      <p:sp>
        <p:nvSpPr>
          <p:cNvPr id="882" name="4 x t3.small x 15,6 $/month = 62,4 $/month"/>
          <p:cNvSpPr txBox="1"/>
          <p:nvPr/>
        </p:nvSpPr>
        <p:spPr>
          <a:xfrm>
            <a:off x="15372629" y="10669485"/>
            <a:ext cx="6307138"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pPr/>
            <a:r>
              <a:t>4 x t3.small x 15,6 $/month = 62,4 $/month</a:t>
            </a:r>
          </a:p>
        </p:txBody>
      </p:sp>
      <p:sp>
        <p:nvSpPr>
          <p:cNvPr id="883" name="2 AZ - 2 x 62,4 $/month = 124,8 $/month"/>
          <p:cNvSpPr txBox="1"/>
          <p:nvPr/>
        </p:nvSpPr>
        <p:spPr>
          <a:xfrm>
            <a:off x="15372629" y="11495671"/>
            <a:ext cx="6325553"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sz="2500">
                <a:solidFill>
                  <a:srgbClr val="232F3E"/>
                </a:solidFill>
                <a:latin typeface="Avenir Heavy"/>
                <a:ea typeface="Avenir Heavy"/>
                <a:cs typeface="Avenir Heavy"/>
                <a:sym typeface="Avenir Heavy"/>
              </a:defRPr>
            </a:pPr>
            <a:r>
              <a:t>2 AZ - 2 x 62,4 $/month = </a:t>
            </a:r>
            <a:r>
              <a:rPr>
                <a:solidFill>
                  <a:schemeClr val="accent5">
                    <a:hueOff val="-82419"/>
                    <a:satOff val="-9513"/>
                    <a:lumOff val="-16343"/>
                  </a:schemeClr>
                </a:solidFill>
              </a:rPr>
              <a:t>124,8 $/month</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86"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8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8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8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90"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pic>
        <p:nvPicPr>
          <p:cNvPr id="891" name="ECG-CostOptimization-061.jpg" descr="ECG-CostOptimization-061.jpg"/>
          <p:cNvPicPr>
            <a:picLocks noChangeAspect="1"/>
          </p:cNvPicPr>
          <p:nvPr/>
        </p:nvPicPr>
        <p:blipFill>
          <a:blip r:embed="rId2">
            <a:extLst/>
          </a:blip>
          <a:stretch>
            <a:fillRect/>
          </a:stretch>
        </p:blipFill>
        <p:spPr>
          <a:xfrm>
            <a:off x="6471989" y="3721137"/>
            <a:ext cx="15761526" cy="6273726"/>
          </a:xfrm>
          <a:prstGeom prst="rect">
            <a:avLst/>
          </a:prstGeom>
          <a:ln w="12700">
            <a:miter lim="400000"/>
          </a:ln>
        </p:spPr>
      </p:pic>
      <p:sp>
        <p:nvSpPr>
          <p:cNvPr id="892"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 [SES Replacement - SESr]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95"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89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97"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898"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899"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pic>
        <p:nvPicPr>
          <p:cNvPr id="900" name="ECG-CostOptimization-058.png" descr="ECG-CostOptimization-058.png"/>
          <p:cNvPicPr>
            <a:picLocks noChangeAspect="1"/>
          </p:cNvPicPr>
          <p:nvPr/>
        </p:nvPicPr>
        <p:blipFill>
          <a:blip r:embed="rId2">
            <a:extLst/>
          </a:blip>
          <a:stretch>
            <a:fillRect/>
          </a:stretch>
        </p:blipFill>
        <p:spPr>
          <a:xfrm>
            <a:off x="7814287" y="3014252"/>
            <a:ext cx="12345334" cy="7687496"/>
          </a:xfrm>
          <a:prstGeom prst="rect">
            <a:avLst/>
          </a:prstGeom>
          <a:ln w="12700">
            <a:miter lim="400000"/>
          </a:ln>
        </p:spPr>
      </p:pic>
      <p:sp>
        <p:nvSpPr>
          <p:cNvPr id="901"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“Kiel” [SES Replacement - SESr]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04"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0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0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0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0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09" name="Project “Lima”"/>
          <p:cNvSpPr txBox="1"/>
          <p:nvPr/>
        </p:nvSpPr>
        <p:spPr>
          <a:xfrm>
            <a:off x="11570588" y="6422744"/>
            <a:ext cx="5350130"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Project “Lima”</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12"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1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1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1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16"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17"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sp>
        <p:nvSpPr>
          <p:cNvPr id="918" name="Jatheon is Archiving Company"/>
          <p:cNvSpPr txBox="1"/>
          <p:nvPr/>
        </p:nvSpPr>
        <p:spPr>
          <a:xfrm>
            <a:off x="8999287" y="2306384"/>
            <a:ext cx="9871991"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400">
                <a:solidFill>
                  <a:schemeClr val="accent1">
                    <a:hueOff val="114395"/>
                    <a:lumOff val="-24975"/>
                  </a:schemeClr>
                </a:solidFill>
                <a:latin typeface="Avenir Heavy"/>
                <a:ea typeface="Avenir Heavy"/>
                <a:cs typeface="Avenir Heavy"/>
                <a:sym typeface="Avenir Heavy"/>
              </a:defRPr>
            </a:lvl1pPr>
          </a:lstStyle>
          <a:p>
            <a:pPr/>
            <a:r>
              <a:t>Jatheon is Archiving Company</a:t>
            </a:r>
          </a:p>
        </p:txBody>
      </p:sp>
      <p:sp>
        <p:nvSpPr>
          <p:cNvPr id="919" name="Arrow"/>
          <p:cNvSpPr/>
          <p:nvPr/>
        </p:nvSpPr>
        <p:spPr>
          <a:xfrm rot="5400000">
            <a:off x="13300282" y="3426317"/>
            <a:ext cx="1270001" cy="1270001"/>
          </a:xfrm>
          <a:prstGeom prst="rightArrow">
            <a:avLst>
              <a:gd name="adj1" fmla="val 32000"/>
              <a:gd name="adj2" fmla="val 64000"/>
            </a:avLst>
          </a:pr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920" name="Acquired Data Can Only Be Getting"/>
          <p:cNvSpPr txBox="1"/>
          <p:nvPr/>
        </p:nvSpPr>
        <p:spPr>
          <a:xfrm>
            <a:off x="8115634" y="4822475"/>
            <a:ext cx="11639297" cy="1082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400">
                <a:solidFill>
                  <a:schemeClr val="accent1">
                    <a:hueOff val="114395"/>
                    <a:lumOff val="-24975"/>
                  </a:schemeClr>
                </a:solidFill>
                <a:latin typeface="Avenir Heavy"/>
                <a:ea typeface="Avenir Heavy"/>
                <a:cs typeface="Avenir Heavy"/>
                <a:sym typeface="Avenir Heavy"/>
              </a:defRPr>
            </a:lvl1pPr>
          </a:lstStyle>
          <a:p>
            <a:pPr/>
            <a:r>
              <a:t>Acquired Data Can Only Be Getting</a:t>
            </a:r>
          </a:p>
        </p:txBody>
      </p:sp>
      <p:sp>
        <p:nvSpPr>
          <p:cNvPr id="921" name="BIGGER"/>
          <p:cNvSpPr txBox="1"/>
          <p:nvPr/>
        </p:nvSpPr>
        <p:spPr>
          <a:xfrm>
            <a:off x="12439032" y="5973762"/>
            <a:ext cx="2992502"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BIGGER</a:t>
            </a:r>
          </a:p>
        </p:txBody>
      </p:sp>
      <p:sp>
        <p:nvSpPr>
          <p:cNvPr id="922" name="And"/>
          <p:cNvSpPr txBox="1"/>
          <p:nvPr/>
        </p:nvSpPr>
        <p:spPr>
          <a:xfrm>
            <a:off x="13123689" y="7117908"/>
            <a:ext cx="1623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And</a:t>
            </a:r>
          </a:p>
        </p:txBody>
      </p:sp>
      <p:sp>
        <p:nvSpPr>
          <p:cNvPr id="923" name="BIGGER"/>
          <p:cNvSpPr txBox="1"/>
          <p:nvPr/>
        </p:nvSpPr>
        <p:spPr>
          <a:xfrm>
            <a:off x="11729800" y="8133439"/>
            <a:ext cx="4410965" cy="1704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000">
                <a:solidFill>
                  <a:schemeClr val="accent1">
                    <a:hueOff val="114395"/>
                    <a:lumOff val="-24975"/>
                  </a:schemeClr>
                </a:solidFill>
                <a:latin typeface="Avenir Heavy"/>
                <a:ea typeface="Avenir Heavy"/>
                <a:cs typeface="Avenir Heavy"/>
                <a:sym typeface="Avenir Heavy"/>
              </a:defRPr>
            </a:lvl1pPr>
          </a:lstStyle>
          <a:p>
            <a:pPr/>
            <a:r>
              <a:t>BIGGER</a:t>
            </a:r>
          </a:p>
        </p:txBody>
      </p:sp>
      <p:sp>
        <p:nvSpPr>
          <p:cNvPr id="924" name="BIGGER"/>
          <p:cNvSpPr txBox="1"/>
          <p:nvPr/>
        </p:nvSpPr>
        <p:spPr>
          <a:xfrm>
            <a:off x="11256979" y="10718736"/>
            <a:ext cx="5356607" cy="204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000">
                <a:solidFill>
                  <a:schemeClr val="accent1">
                    <a:hueOff val="114395"/>
                    <a:lumOff val="-24975"/>
                  </a:schemeClr>
                </a:solidFill>
                <a:latin typeface="Avenir Heavy"/>
                <a:ea typeface="Avenir Heavy"/>
                <a:cs typeface="Avenir Heavy"/>
                <a:sym typeface="Avenir Heavy"/>
              </a:defRPr>
            </a:lvl1pPr>
          </a:lstStyle>
          <a:p>
            <a:pPr/>
            <a:r>
              <a:t>BIGGER</a:t>
            </a:r>
          </a:p>
        </p:txBody>
      </p:sp>
      <p:sp>
        <p:nvSpPr>
          <p:cNvPr id="925" name="And"/>
          <p:cNvSpPr txBox="1"/>
          <p:nvPr/>
        </p:nvSpPr>
        <p:spPr>
          <a:xfrm>
            <a:off x="13123689" y="9591141"/>
            <a:ext cx="1623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And</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28"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2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3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3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32"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933" name="ECG-CostOptimization-063.png" descr="ECG-CostOptimization-063.png"/>
          <p:cNvPicPr>
            <a:picLocks noChangeAspect="1"/>
          </p:cNvPicPr>
          <p:nvPr/>
        </p:nvPicPr>
        <p:blipFill>
          <a:blip r:embed="rId2">
            <a:extLst/>
          </a:blip>
          <a:stretch>
            <a:fillRect/>
          </a:stretch>
        </p:blipFill>
        <p:spPr>
          <a:xfrm>
            <a:off x="6591300" y="2066229"/>
            <a:ext cx="9250596" cy="5600701"/>
          </a:xfrm>
          <a:prstGeom prst="rect">
            <a:avLst/>
          </a:prstGeom>
          <a:ln w="12700">
            <a:miter lim="400000"/>
          </a:ln>
        </p:spPr>
      </p:pic>
      <p:pic>
        <p:nvPicPr>
          <p:cNvPr id="934" name="ECG-CostOptimization-064.png" descr="ECG-CostOptimization-064.png"/>
          <p:cNvPicPr>
            <a:picLocks noChangeAspect="1"/>
          </p:cNvPicPr>
          <p:nvPr/>
        </p:nvPicPr>
        <p:blipFill>
          <a:blip r:embed="rId3">
            <a:extLst/>
          </a:blip>
          <a:stretch>
            <a:fillRect/>
          </a:stretch>
        </p:blipFill>
        <p:spPr>
          <a:xfrm>
            <a:off x="11705135" y="7140269"/>
            <a:ext cx="9639301" cy="5600701"/>
          </a:xfrm>
          <a:prstGeom prst="rect">
            <a:avLst/>
          </a:prstGeom>
          <a:ln w="12700">
            <a:miter lim="400000"/>
          </a:ln>
        </p:spPr>
      </p:pic>
      <p:sp>
        <p:nvSpPr>
          <p:cNvPr id="935" name="“Elevate The Cloud Game” - Stoisavljević Aleksandar @ 2023"/>
          <p:cNvSpPr txBox="1"/>
          <p:nvPr/>
        </p:nvSpPr>
        <p:spPr>
          <a:xfrm>
            <a:off x="6334412" y="1233518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7" name="ECG-CostOptimization-045.jpg" descr="ECG-CostOptimization-045.jpg"/>
          <p:cNvPicPr>
            <a:picLocks noChangeAspect="1"/>
          </p:cNvPicPr>
          <p:nvPr/>
        </p:nvPicPr>
        <p:blipFill>
          <a:blip r:embed="rId2">
            <a:extLst/>
          </a:blip>
          <a:stretch>
            <a:fillRect/>
          </a:stretch>
        </p:blipFill>
        <p:spPr>
          <a:xfrm>
            <a:off x="3041650" y="1111250"/>
            <a:ext cx="18300700" cy="11493500"/>
          </a:xfrm>
          <a:prstGeom prst="rect">
            <a:avLst/>
          </a:prstGeom>
          <a:ln w="12700">
            <a:miter lim="400000"/>
          </a:ln>
        </p:spPr>
      </p:pic>
      <p:sp>
        <p:nvSpPr>
          <p:cNvPr id="938"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41"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4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4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4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4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46"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947" name="ECG-CostOptimization-062.jpg" descr="ECG-CostOptimization-062.jpg"/>
          <p:cNvPicPr>
            <a:picLocks noChangeAspect="1"/>
          </p:cNvPicPr>
          <p:nvPr/>
        </p:nvPicPr>
        <p:blipFill>
          <a:blip r:embed="rId2">
            <a:extLst/>
          </a:blip>
          <a:stretch>
            <a:fillRect/>
          </a:stretch>
        </p:blipFill>
        <p:spPr>
          <a:xfrm>
            <a:off x="7735532" y="3683000"/>
            <a:ext cx="11950701" cy="63500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5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5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5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5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5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55"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956" name="ECG-CostOptimization-065.png" descr="ECG-CostOptimization-065.png"/>
          <p:cNvPicPr>
            <a:picLocks noChangeAspect="1"/>
          </p:cNvPicPr>
          <p:nvPr/>
        </p:nvPicPr>
        <p:blipFill>
          <a:blip r:embed="rId2">
            <a:extLst/>
          </a:blip>
          <a:stretch>
            <a:fillRect/>
          </a:stretch>
        </p:blipFill>
        <p:spPr>
          <a:xfrm>
            <a:off x="6737147" y="2401735"/>
            <a:ext cx="14560570" cy="9707046"/>
          </a:xfrm>
          <a:prstGeom prst="rect">
            <a:avLst/>
          </a:prstGeom>
          <a:ln w="12700">
            <a:miter lim="400000"/>
          </a:ln>
        </p:spPr>
      </p:pic>
      <p:sp>
        <p:nvSpPr>
          <p:cNvPr id="957" name="Snapshot February 2023."/>
          <p:cNvSpPr txBox="1"/>
          <p:nvPr/>
        </p:nvSpPr>
        <p:spPr>
          <a:xfrm>
            <a:off x="16308783" y="1429543"/>
            <a:ext cx="4940529"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chemeClr val="accent3">
                    <a:hueOff val="914338"/>
                    <a:satOff val="31515"/>
                    <a:lumOff val="-30790"/>
                  </a:schemeClr>
                </a:solidFill>
                <a:latin typeface="Avenir Heavy"/>
                <a:ea typeface="Avenir Heavy"/>
                <a:cs typeface="Avenir Heavy"/>
                <a:sym typeface="Avenir Heavy"/>
              </a:defRPr>
            </a:lvl1pPr>
          </a:lstStyle>
          <a:p>
            <a:pPr/>
            <a:r>
              <a:t>Snapshot February 2023.</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6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6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6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6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6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65"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sp>
        <p:nvSpPr>
          <p:cNvPr id="966" name="Snapshot February 2023."/>
          <p:cNvSpPr txBox="1"/>
          <p:nvPr/>
        </p:nvSpPr>
        <p:spPr>
          <a:xfrm>
            <a:off x="16308783" y="1429543"/>
            <a:ext cx="4940529"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chemeClr val="accent3">
                    <a:hueOff val="914338"/>
                    <a:satOff val="31515"/>
                    <a:lumOff val="-30790"/>
                  </a:schemeClr>
                </a:solidFill>
                <a:latin typeface="Avenir Heavy"/>
                <a:ea typeface="Avenir Heavy"/>
                <a:cs typeface="Avenir Heavy"/>
                <a:sym typeface="Avenir Heavy"/>
              </a:defRPr>
            </a:lvl1pPr>
          </a:lstStyle>
          <a:p>
            <a:pPr/>
            <a:r>
              <a:t>Snapshot February 2023.</a:t>
            </a:r>
          </a:p>
        </p:txBody>
      </p:sp>
      <p:pic>
        <p:nvPicPr>
          <p:cNvPr id="967" name="ECG-CostOptimization-066.png" descr="ECG-CostOptimization-066.png"/>
          <p:cNvPicPr>
            <a:picLocks noChangeAspect="1"/>
          </p:cNvPicPr>
          <p:nvPr/>
        </p:nvPicPr>
        <p:blipFill>
          <a:blip r:embed="rId2">
            <a:extLst/>
          </a:blip>
          <a:stretch>
            <a:fillRect/>
          </a:stretch>
        </p:blipFill>
        <p:spPr>
          <a:xfrm>
            <a:off x="6731000" y="2347334"/>
            <a:ext cx="14566900" cy="975841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ECG-CostOptimization-013.jpg" descr="ECG-CostOptimization-013.jpg"/>
          <p:cNvPicPr>
            <a:picLocks noChangeAspect="1"/>
          </p:cNvPicPr>
          <p:nvPr/>
        </p:nvPicPr>
        <p:blipFill>
          <a:blip r:embed="rId2">
            <a:extLst/>
          </a:blip>
          <a:stretch>
            <a:fillRect/>
          </a:stretch>
        </p:blipFill>
        <p:spPr>
          <a:xfrm>
            <a:off x="3521015" y="946150"/>
            <a:ext cx="17811751" cy="11874500"/>
          </a:xfrm>
          <a:prstGeom prst="rect">
            <a:avLst/>
          </a:prstGeom>
          <a:ln w="12700">
            <a:miter lim="400000"/>
          </a:ln>
        </p:spPr>
      </p:pic>
      <p:sp>
        <p:nvSpPr>
          <p:cNvPr id="21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7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7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7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7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7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75"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976" name="ECG-CostOptimization-067.png" descr="ECG-CostOptimization-067.png"/>
          <p:cNvPicPr>
            <a:picLocks noChangeAspect="1"/>
          </p:cNvPicPr>
          <p:nvPr/>
        </p:nvPicPr>
        <p:blipFill>
          <a:blip r:embed="rId2">
            <a:extLst/>
          </a:blip>
          <a:stretch>
            <a:fillRect/>
          </a:stretch>
        </p:blipFill>
        <p:spPr>
          <a:xfrm>
            <a:off x="6696062" y="4203700"/>
            <a:ext cx="14986001" cy="53086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79"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8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8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82"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83"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84"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sp>
        <p:nvSpPr>
          <p:cNvPr id="985" name="AWS S3 Standard - $ 0,023 / GB / month"/>
          <p:cNvSpPr txBox="1"/>
          <p:nvPr/>
        </p:nvSpPr>
        <p:spPr>
          <a:xfrm>
            <a:off x="7363331" y="2544823"/>
            <a:ext cx="13525063" cy="561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400">
                <a:solidFill>
                  <a:schemeClr val="accent1">
                    <a:hueOff val="114395"/>
                    <a:lumOff val="-24975"/>
                  </a:schemeClr>
                </a:solidFill>
                <a:latin typeface="Avenir Heavy"/>
                <a:ea typeface="Avenir Heavy"/>
                <a:cs typeface="Avenir Heavy"/>
                <a:sym typeface="Avenir Heavy"/>
              </a:defRPr>
            </a:lvl1pPr>
          </a:lstStyle>
          <a:p>
            <a:pPr/>
            <a:r>
              <a:t>AWS S3 Standard - $ 0,023 / GB / month</a:t>
            </a:r>
          </a:p>
        </p:txBody>
      </p:sp>
      <p:sp>
        <p:nvSpPr>
          <p:cNvPr id="986" name="VS."/>
          <p:cNvSpPr txBox="1"/>
          <p:nvPr/>
        </p:nvSpPr>
        <p:spPr>
          <a:xfrm>
            <a:off x="13579596" y="5174558"/>
            <a:ext cx="1092531" cy="98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chemeClr val="accent5">
                    <a:hueOff val="-82419"/>
                    <a:satOff val="-9513"/>
                    <a:lumOff val="-16343"/>
                  </a:schemeClr>
                </a:solidFill>
                <a:latin typeface="Avenir Heavy"/>
                <a:ea typeface="Avenir Heavy"/>
                <a:cs typeface="Avenir Heavy"/>
                <a:sym typeface="Avenir Heavy"/>
              </a:defRPr>
            </a:lvl1pPr>
          </a:lstStyle>
          <a:p>
            <a:pPr/>
            <a:r>
              <a:t>VS.</a:t>
            </a:r>
          </a:p>
        </p:txBody>
      </p:sp>
      <p:sp>
        <p:nvSpPr>
          <p:cNvPr id="987" name="AWS S3 INT Tiering"/>
          <p:cNvSpPr txBox="1"/>
          <p:nvPr/>
        </p:nvSpPr>
        <p:spPr>
          <a:xfrm>
            <a:off x="7298497" y="7379124"/>
            <a:ext cx="13525063" cy="561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pPr/>
            <a:r>
              <a:t>AWS S3 INT Tiering</a:t>
            </a:r>
          </a:p>
        </p:txBody>
      </p:sp>
      <p:sp>
        <p:nvSpPr>
          <p:cNvPr id="988" name="AWS S3 INT Tiering - Frequent Access Tier - $ 0,023 / GB / month"/>
          <p:cNvSpPr txBox="1"/>
          <p:nvPr/>
        </p:nvSpPr>
        <p:spPr>
          <a:xfrm>
            <a:off x="7428165" y="8223393"/>
            <a:ext cx="13525064" cy="561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pPr/>
            <a:r>
              <a:t>AWS S3 INT Tiering - Frequent Access Tier - $ 0,023 / GB / month</a:t>
            </a:r>
          </a:p>
        </p:txBody>
      </p:sp>
      <p:sp>
        <p:nvSpPr>
          <p:cNvPr id="989" name="AWS S3 INT Tiering - Infrequent Access Tier - $ 0,0125 / GB / month"/>
          <p:cNvSpPr txBox="1"/>
          <p:nvPr/>
        </p:nvSpPr>
        <p:spPr>
          <a:xfrm>
            <a:off x="7425497" y="8875953"/>
            <a:ext cx="13525063" cy="561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pPr/>
            <a:r>
              <a:t>AWS S3 INT Tiering - Infrequent Access Tier - $ 0,0125 / GB / month</a:t>
            </a:r>
          </a:p>
        </p:txBody>
      </p:sp>
      <p:sp>
        <p:nvSpPr>
          <p:cNvPr id="990" name="AWS S3 INT Tiering - Archive Instant Access Tier - $ 0,004 / GB / month"/>
          <p:cNvSpPr txBox="1"/>
          <p:nvPr/>
        </p:nvSpPr>
        <p:spPr>
          <a:xfrm>
            <a:off x="7425497" y="9528512"/>
            <a:ext cx="13525063" cy="561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pPr/>
            <a:r>
              <a:t>AWS S3 INT Tiering - Archive Instant Access Tier - $ 0,004 / GB / month</a:t>
            </a:r>
          </a:p>
        </p:txBody>
      </p:sp>
      <p:sp>
        <p:nvSpPr>
          <p:cNvPr id="991" name="~ 1.250.000 GB x $ 0,023 GB/month = 28.750 $/month"/>
          <p:cNvSpPr txBox="1"/>
          <p:nvPr/>
        </p:nvSpPr>
        <p:spPr>
          <a:xfrm>
            <a:off x="7260425" y="3181644"/>
            <a:ext cx="10189211"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5">
                    <a:lumOff val="-29866"/>
                  </a:schemeClr>
                </a:solidFill>
                <a:latin typeface="Avenir Heavy"/>
                <a:ea typeface="Avenir Heavy"/>
                <a:cs typeface="Avenir Heavy"/>
                <a:sym typeface="Avenir Heavy"/>
              </a:defRPr>
            </a:lvl1pPr>
          </a:lstStyle>
          <a:p>
            <a:pPr/>
            <a:r>
              <a:t>~ 1.250.000 GB x $ 0,023 GB/month = 28.750 $/month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94"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99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9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99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99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999"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1000" name="java-rovinj-005-AWSS3INTTiering.png" descr="java-rovinj-005-AWSS3INTTiering.png"/>
          <p:cNvPicPr>
            <a:picLocks noChangeAspect="1"/>
          </p:cNvPicPr>
          <p:nvPr/>
        </p:nvPicPr>
        <p:blipFill>
          <a:blip r:embed="rId2">
            <a:extLst/>
          </a:blip>
          <a:stretch>
            <a:fillRect/>
          </a:stretch>
        </p:blipFill>
        <p:spPr>
          <a:xfrm>
            <a:off x="6802721" y="3588701"/>
            <a:ext cx="15310799" cy="6538598"/>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03"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0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0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0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07"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08"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1009" name="java-rovinj-004-AWSS3INTTiering.png" descr="java-rovinj-004-AWSS3INTTiering.png"/>
          <p:cNvPicPr>
            <a:picLocks noChangeAspect="1"/>
          </p:cNvPicPr>
          <p:nvPr/>
        </p:nvPicPr>
        <p:blipFill>
          <a:blip r:embed="rId2">
            <a:extLst/>
          </a:blip>
          <a:srcRect l="868" t="0" r="868" b="0"/>
          <a:stretch>
            <a:fillRect/>
          </a:stretch>
        </p:blipFill>
        <p:spPr>
          <a:xfrm>
            <a:off x="6802721" y="3588701"/>
            <a:ext cx="15310799" cy="653859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12"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1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1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1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16"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17"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1018" name="ECG-CostOptimization-068.png" descr="ECG-CostOptimization-068.png"/>
          <p:cNvPicPr>
            <a:picLocks noChangeAspect="1"/>
          </p:cNvPicPr>
          <p:nvPr/>
        </p:nvPicPr>
        <p:blipFill>
          <a:blip r:embed="rId2">
            <a:extLst/>
          </a:blip>
          <a:stretch>
            <a:fillRect/>
          </a:stretch>
        </p:blipFill>
        <p:spPr>
          <a:xfrm>
            <a:off x="6808334" y="2266447"/>
            <a:ext cx="6700092" cy="8018398"/>
          </a:xfrm>
          <a:prstGeom prst="rect">
            <a:avLst/>
          </a:prstGeom>
          <a:ln w="12700">
            <a:miter lim="400000"/>
          </a:ln>
        </p:spPr>
      </p:pic>
      <p:pic>
        <p:nvPicPr>
          <p:cNvPr id="1019" name="ECG-CostOptimization-071.png" descr="ECG-CostOptimization-071.png"/>
          <p:cNvPicPr>
            <a:picLocks noChangeAspect="1"/>
          </p:cNvPicPr>
          <p:nvPr/>
        </p:nvPicPr>
        <p:blipFill>
          <a:blip r:embed="rId3">
            <a:extLst/>
          </a:blip>
          <a:stretch>
            <a:fillRect/>
          </a:stretch>
        </p:blipFill>
        <p:spPr>
          <a:xfrm>
            <a:off x="13966544" y="2214828"/>
            <a:ext cx="6705601" cy="669025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22"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2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2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2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26"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27"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1028" name="ECG-CostOptimization-113.png" descr="ECG-CostOptimization-113.png"/>
          <p:cNvPicPr>
            <a:picLocks noChangeAspect="1"/>
          </p:cNvPicPr>
          <p:nvPr/>
        </p:nvPicPr>
        <p:blipFill>
          <a:blip r:embed="rId2">
            <a:extLst/>
          </a:blip>
          <a:stretch>
            <a:fillRect/>
          </a:stretch>
        </p:blipFill>
        <p:spPr>
          <a:xfrm>
            <a:off x="7378700" y="3489248"/>
            <a:ext cx="13165926" cy="712141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31"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3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3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3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3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36"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“Lima”</a:t>
            </a:r>
          </a:p>
        </p:txBody>
      </p:sp>
      <p:pic>
        <p:nvPicPr>
          <p:cNvPr id="1037" name="java-rovinj-002-AWSCostTotalLast6Months.png" descr="java-rovinj-002-AWSCostTotalLast6Months.png"/>
          <p:cNvPicPr>
            <a:picLocks noChangeAspect="1"/>
          </p:cNvPicPr>
          <p:nvPr/>
        </p:nvPicPr>
        <p:blipFill>
          <a:blip r:embed="rId2">
            <a:extLst/>
          </a:blip>
          <a:stretch>
            <a:fillRect/>
          </a:stretch>
        </p:blipFill>
        <p:spPr>
          <a:xfrm>
            <a:off x="7739998" y="3091305"/>
            <a:ext cx="12518248" cy="753339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4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4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4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4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4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45" name="Project “Bern”"/>
          <p:cNvSpPr txBox="1"/>
          <p:nvPr/>
        </p:nvSpPr>
        <p:spPr>
          <a:xfrm>
            <a:off x="11564111" y="6422744"/>
            <a:ext cx="5363084"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048" name="Group"/>
          <p:cNvGrpSpPr/>
          <p:nvPr/>
        </p:nvGrpSpPr>
        <p:grpSpPr>
          <a:xfrm>
            <a:off x="21364119" y="1005681"/>
            <a:ext cx="1320394" cy="1270001"/>
            <a:chOff x="0" y="0"/>
            <a:chExt cx="1320393" cy="1270000"/>
          </a:xfrm>
        </p:grpSpPr>
        <p:sp>
          <p:nvSpPr>
            <p:cNvPr id="1046"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047"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51"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5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5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5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5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56"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059" name="Group"/>
          <p:cNvGrpSpPr/>
          <p:nvPr/>
        </p:nvGrpSpPr>
        <p:grpSpPr>
          <a:xfrm>
            <a:off x="21364119" y="1005681"/>
            <a:ext cx="1320394" cy="1270001"/>
            <a:chOff x="0" y="0"/>
            <a:chExt cx="1320393" cy="1270000"/>
          </a:xfrm>
        </p:grpSpPr>
        <p:sp>
          <p:nvSpPr>
            <p:cNvPr id="1057"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058"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sp>
        <p:nvSpPr>
          <p:cNvPr id="1060" name="Implement a structure of accounts that maps well to your organization. This assists in allocating and managing costs throughout your organization."/>
          <p:cNvSpPr txBox="1"/>
          <p:nvPr/>
        </p:nvSpPr>
        <p:spPr>
          <a:xfrm>
            <a:off x="6858000" y="2860000"/>
            <a:ext cx="13200120" cy="1006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pPr/>
            <a:r>
              <a:t>Implement a structure of accounts that maps well to your organization. This assists in allocating and managing costs throughout your organization. </a:t>
            </a:r>
          </a:p>
        </p:txBody>
      </p:sp>
      <p:pic>
        <p:nvPicPr>
          <p:cNvPr id="1061" name="ECG-CostOptimization-072.png" descr="ECG-CostOptimization-072.png"/>
          <p:cNvPicPr>
            <a:picLocks noChangeAspect="1"/>
          </p:cNvPicPr>
          <p:nvPr/>
        </p:nvPicPr>
        <p:blipFill>
          <a:blip r:embed="rId3">
            <a:extLst/>
          </a:blip>
          <a:stretch>
            <a:fillRect/>
          </a:stretch>
        </p:blipFill>
        <p:spPr>
          <a:xfrm>
            <a:off x="8292658" y="5188629"/>
            <a:ext cx="10330803" cy="5811077"/>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66"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6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6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6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70"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71"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074" name="Group"/>
          <p:cNvGrpSpPr/>
          <p:nvPr/>
        </p:nvGrpSpPr>
        <p:grpSpPr>
          <a:xfrm>
            <a:off x="21364119" y="1005681"/>
            <a:ext cx="1320394" cy="1270001"/>
            <a:chOff x="0" y="0"/>
            <a:chExt cx="1320393" cy="1270000"/>
          </a:xfrm>
        </p:grpSpPr>
        <p:sp>
          <p:nvSpPr>
            <p:cNvPr id="1072"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073"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sp>
        <p:nvSpPr>
          <p:cNvPr id="1075" name="AWS EKS “on-premisse”?"/>
          <p:cNvSpPr txBox="1"/>
          <p:nvPr/>
        </p:nvSpPr>
        <p:spPr>
          <a:xfrm>
            <a:off x="7235513" y="4654346"/>
            <a:ext cx="9251570"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AWS EKS “on-premisse”?</a:t>
            </a:r>
          </a:p>
        </p:txBody>
      </p:sp>
      <p:sp>
        <p:nvSpPr>
          <p:cNvPr id="1076" name="DTAP / DTSP"/>
          <p:cNvSpPr txBox="1"/>
          <p:nvPr/>
        </p:nvSpPr>
        <p:spPr>
          <a:xfrm>
            <a:off x="7022570" y="2921294"/>
            <a:ext cx="4783202"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pPr/>
            <a:r>
              <a:t>DTAP / DTSP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CG-CostOptimization-008a.jpg" descr="ECG-CostOptimization-008a.jpg"/>
          <p:cNvPicPr>
            <a:picLocks noChangeAspect="1"/>
          </p:cNvPicPr>
          <p:nvPr/>
        </p:nvPicPr>
        <p:blipFill>
          <a:blip r:embed="rId2">
            <a:extLst/>
          </a:blip>
          <a:stretch>
            <a:fillRect/>
          </a:stretch>
        </p:blipFill>
        <p:spPr>
          <a:xfrm>
            <a:off x="3048453" y="944157"/>
            <a:ext cx="7918990" cy="11878486"/>
          </a:xfrm>
          <a:prstGeom prst="rect">
            <a:avLst/>
          </a:prstGeom>
          <a:ln w="12700">
            <a:miter lim="400000"/>
          </a:ln>
        </p:spPr>
      </p:pic>
      <p:pic>
        <p:nvPicPr>
          <p:cNvPr id="214" name="ECG-CostOptimization-008b.jpg" descr="ECG-CostOptimization-008b.jpg"/>
          <p:cNvPicPr>
            <a:picLocks noChangeAspect="1"/>
          </p:cNvPicPr>
          <p:nvPr/>
        </p:nvPicPr>
        <p:blipFill>
          <a:blip r:embed="rId3">
            <a:extLst/>
          </a:blip>
          <a:stretch>
            <a:fillRect/>
          </a:stretch>
        </p:blipFill>
        <p:spPr>
          <a:xfrm>
            <a:off x="2972610" y="737139"/>
            <a:ext cx="18438780" cy="12292522"/>
          </a:xfrm>
          <a:prstGeom prst="rect">
            <a:avLst/>
          </a:prstGeom>
          <a:ln w="12700">
            <a:miter lim="400000"/>
          </a:ln>
        </p:spPr>
      </p:pic>
      <p:sp>
        <p:nvSpPr>
          <p:cNvPr id="21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81"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8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8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8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08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086"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089" name="Group"/>
          <p:cNvGrpSpPr/>
          <p:nvPr/>
        </p:nvGrpSpPr>
        <p:grpSpPr>
          <a:xfrm>
            <a:off x="21364119" y="1005681"/>
            <a:ext cx="1320394" cy="1270001"/>
            <a:chOff x="0" y="0"/>
            <a:chExt cx="1320393" cy="1270000"/>
          </a:xfrm>
        </p:grpSpPr>
        <p:sp>
          <p:nvSpPr>
            <p:cNvPr id="1087"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088"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pic>
        <p:nvPicPr>
          <p:cNvPr id="1090" name="ECG-CostOptimization-073.png" descr="ECG-CostOptimization-073.png"/>
          <p:cNvPicPr>
            <a:picLocks noChangeAspect="1"/>
          </p:cNvPicPr>
          <p:nvPr/>
        </p:nvPicPr>
        <p:blipFill>
          <a:blip r:embed="rId3">
            <a:extLst/>
          </a:blip>
          <a:stretch>
            <a:fillRect/>
          </a:stretch>
        </p:blipFill>
        <p:spPr>
          <a:xfrm>
            <a:off x="7425631" y="4480414"/>
            <a:ext cx="12773124" cy="6986915"/>
          </a:xfrm>
          <a:prstGeom prst="rect">
            <a:avLst/>
          </a:prstGeom>
          <a:ln w="12700">
            <a:miter lim="400000"/>
          </a:ln>
        </p:spPr>
      </p:pic>
      <p:pic>
        <p:nvPicPr>
          <p:cNvPr id="1091" name="ECG-CostOptimization-073a.png" descr="ECG-CostOptimization-073a.png"/>
          <p:cNvPicPr>
            <a:picLocks noChangeAspect="1"/>
          </p:cNvPicPr>
          <p:nvPr/>
        </p:nvPicPr>
        <p:blipFill>
          <a:blip r:embed="rId4">
            <a:extLst/>
          </a:blip>
          <a:stretch>
            <a:fillRect/>
          </a:stretch>
        </p:blipFill>
        <p:spPr>
          <a:xfrm>
            <a:off x="16765708" y="2776832"/>
            <a:ext cx="3810001" cy="1473201"/>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96"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09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9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09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100"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101"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104" name="Group"/>
          <p:cNvGrpSpPr/>
          <p:nvPr/>
        </p:nvGrpSpPr>
        <p:grpSpPr>
          <a:xfrm>
            <a:off x="21364119" y="1005681"/>
            <a:ext cx="1320394" cy="1270001"/>
            <a:chOff x="0" y="0"/>
            <a:chExt cx="1320393" cy="1270000"/>
          </a:xfrm>
        </p:grpSpPr>
        <p:sp>
          <p:nvSpPr>
            <p:cNvPr id="1102"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103"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pic>
        <p:nvPicPr>
          <p:cNvPr id="1105" name="ECG-CostOptimization-074a.png" descr="ECG-CostOptimization-074a.png"/>
          <p:cNvPicPr>
            <a:picLocks noChangeAspect="1"/>
          </p:cNvPicPr>
          <p:nvPr/>
        </p:nvPicPr>
        <p:blipFill>
          <a:blip r:embed="rId3">
            <a:extLst/>
          </a:blip>
          <a:stretch>
            <a:fillRect/>
          </a:stretch>
        </p:blipFill>
        <p:spPr>
          <a:xfrm>
            <a:off x="6815942" y="2700991"/>
            <a:ext cx="15804865" cy="831401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10"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11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1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1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11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FFFFFF"/>
                </a:solidFill>
                <a:latin typeface="Avenir Heavy"/>
                <a:ea typeface="Avenir Heavy"/>
                <a:cs typeface="Avenir Heavy"/>
                <a:sym typeface="Avenir Heavy"/>
              </a:defRPr>
            </a:pPr>
            <a:r>
              <a:t>Category II </a:t>
            </a:r>
          </a:p>
          <a:p>
            <a:pPr defTabSz="2170121">
              <a:lnSpc>
                <a:spcPct val="80000"/>
              </a:lnSpc>
              <a:defRPr spc="-56" sz="2848">
                <a:solidFill>
                  <a:srgbClr val="FFFFFF"/>
                </a:solidFill>
                <a:latin typeface="Avenir Heavy"/>
                <a:ea typeface="Avenir Heavy"/>
                <a:cs typeface="Avenir Heavy"/>
                <a:sym typeface="Avenir Heavy"/>
              </a:defRPr>
            </a:pPr>
            <a:r>
              <a:t>Project based tasks</a:t>
            </a:r>
          </a:p>
        </p:txBody>
      </p:sp>
      <p:sp>
        <p:nvSpPr>
          <p:cNvPr id="1115"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Project “Bern”</a:t>
            </a:r>
          </a:p>
        </p:txBody>
      </p:sp>
      <p:grpSp>
        <p:nvGrpSpPr>
          <p:cNvPr id="1118" name="Group"/>
          <p:cNvGrpSpPr/>
          <p:nvPr/>
        </p:nvGrpSpPr>
        <p:grpSpPr>
          <a:xfrm>
            <a:off x="21364119" y="1005681"/>
            <a:ext cx="1320394" cy="1270001"/>
            <a:chOff x="0" y="0"/>
            <a:chExt cx="1320393" cy="1270000"/>
          </a:xfrm>
        </p:grpSpPr>
        <p:sp>
          <p:nvSpPr>
            <p:cNvPr id="1116"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117"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pPr>
              <a:r>
                <a:t>COST02 </a:t>
              </a:r>
            </a:p>
            <a:p>
              <a:pPr>
                <a:defRPr b="1"/>
              </a:pPr>
              <a:r>
                <a:t>BP03</a:t>
              </a:r>
            </a:p>
          </p:txBody>
        </p:sp>
      </p:grpSp>
      <p:pic>
        <p:nvPicPr>
          <p:cNvPr id="1119" name="ECG-CostOptimization-074.png" descr="ECG-CostOptimization-074.png"/>
          <p:cNvPicPr>
            <a:picLocks noChangeAspect="1"/>
          </p:cNvPicPr>
          <p:nvPr/>
        </p:nvPicPr>
        <p:blipFill>
          <a:blip r:embed="rId3">
            <a:extLst/>
          </a:blip>
          <a:stretch>
            <a:fillRect/>
          </a:stretch>
        </p:blipFill>
        <p:spPr>
          <a:xfrm>
            <a:off x="6815942" y="2700991"/>
            <a:ext cx="15804865" cy="831401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24" name="ErgoCloud"/>
          <p:cNvSpPr txBox="1"/>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pc="-64" sz="3200">
                <a:solidFill>
                  <a:srgbClr val="FFFFFF"/>
                </a:solidFill>
                <a:latin typeface="Avenir Book"/>
                <a:ea typeface="Avenir Book"/>
                <a:cs typeface="Avenir Book"/>
                <a:sym typeface="Avenir Book"/>
              </a:defRPr>
            </a:lvl1pPr>
          </a:lstStyle>
          <a:p>
            <a:pPr/>
            <a:r>
              <a:t>ErgoCloud</a:t>
            </a:r>
          </a:p>
        </p:txBody>
      </p:sp>
      <p:sp>
        <p:nvSpPr>
          <p:cNvPr id="112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2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2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1926288">
              <a:lnSpc>
                <a:spcPct val="80000"/>
              </a:lnSpc>
              <a:defRPr spc="-50" sz="2528">
                <a:solidFill>
                  <a:srgbClr val="929292"/>
                </a:solidFill>
                <a:latin typeface="Avenir Heavy"/>
                <a:ea typeface="Avenir Heavy"/>
                <a:cs typeface="Avenir Heavy"/>
                <a:sym typeface="Avenir Heavy"/>
              </a:defRPr>
            </a:pPr>
            <a:r>
              <a:t>Category I </a:t>
            </a:r>
          </a:p>
          <a:p>
            <a:pPr defTabSz="1926288">
              <a:lnSpc>
                <a:spcPct val="80000"/>
              </a:lnSpc>
              <a:defRPr spc="-50" sz="2528">
                <a:solidFill>
                  <a:srgbClr val="929292"/>
                </a:solidFill>
                <a:latin typeface="Avenir Heavy"/>
                <a:ea typeface="Avenir Heavy"/>
                <a:cs typeface="Avenir Heavy"/>
                <a:sym typeface="Avenir Heavy"/>
              </a:defRPr>
            </a:pPr>
            <a:r>
              <a:t>“Low Hanging Fruits”</a:t>
            </a:r>
          </a:p>
        </p:txBody>
      </p:sp>
      <p:sp>
        <p:nvSpPr>
          <p:cNvPr id="112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defTabSz="2170121">
              <a:lnSpc>
                <a:spcPct val="80000"/>
              </a:lnSpc>
              <a:defRPr spc="-56" sz="2848">
                <a:solidFill>
                  <a:srgbClr val="929292"/>
                </a:solidFill>
                <a:latin typeface="Avenir Heavy"/>
                <a:ea typeface="Avenir Heavy"/>
                <a:cs typeface="Avenir Heavy"/>
                <a:sym typeface="Avenir Heavy"/>
              </a:defRPr>
            </a:pPr>
            <a:r>
              <a:t>Category II </a:t>
            </a:r>
          </a:p>
          <a:p>
            <a:pPr defTabSz="2170121">
              <a:lnSpc>
                <a:spcPct val="80000"/>
              </a:lnSpc>
              <a:defRPr spc="-56" sz="2848">
                <a:solidFill>
                  <a:srgbClr val="929292"/>
                </a:solidFill>
                <a:latin typeface="Avenir Heavy"/>
                <a:ea typeface="Avenir Heavy"/>
                <a:cs typeface="Avenir Heavy"/>
                <a:sym typeface="Avenir Heavy"/>
              </a:defRPr>
            </a:pPr>
            <a:r>
              <a:t>Project based tasks</a:t>
            </a:r>
          </a:p>
        </p:txBody>
      </p:sp>
      <p:sp>
        <p:nvSpPr>
          <p:cNvPr id="1129" name="Category III…"/>
          <p:cNvSpPr txBox="1"/>
          <p:nvPr/>
        </p:nvSpPr>
        <p:spPr>
          <a:xfrm>
            <a:off x="3045042" y="6223000"/>
            <a:ext cx="3302001" cy="127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lnSpc>
                <a:spcPct val="80000"/>
              </a:lnSpc>
              <a:defRPr spc="-64" sz="3200">
                <a:solidFill>
                  <a:srgbClr val="FFFFFF"/>
                </a:solidFill>
                <a:latin typeface="Avenir Heavy"/>
                <a:ea typeface="Avenir Heavy"/>
                <a:cs typeface="Avenir Heavy"/>
                <a:sym typeface="Avenir Heavy"/>
              </a:defRPr>
            </a:pPr>
            <a:r>
              <a:t>Category III </a:t>
            </a:r>
          </a:p>
          <a:p>
            <a:pPr>
              <a:lnSpc>
                <a:spcPct val="80000"/>
              </a:lnSpc>
              <a:defRPr spc="-64" sz="3200">
                <a:solidFill>
                  <a:srgbClr val="FFFFFF"/>
                </a:solidFill>
                <a:latin typeface="Avenir Heavy"/>
                <a:ea typeface="Avenir Heavy"/>
                <a:cs typeface="Avenir Heavy"/>
                <a:sym typeface="Avenir Heavy"/>
              </a:defRPr>
            </a:pPr>
            <a:r>
              <a:t>Other stuff</a:t>
            </a:r>
          </a:p>
        </p:txBody>
      </p:sp>
      <p:sp>
        <p:nvSpPr>
          <p:cNvPr id="1130" name="Monitor cost proactively"/>
          <p:cNvSpPr txBox="1"/>
          <p:nvPr/>
        </p:nvSpPr>
        <p:spPr>
          <a:xfrm>
            <a:off x="7117056" y="1644944"/>
            <a:ext cx="450926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Monitor cost proactively</a:t>
            </a:r>
          </a:p>
        </p:txBody>
      </p:sp>
      <p:sp>
        <p:nvSpPr>
          <p:cNvPr id="1131" name="Report and notify on cost optimization"/>
          <p:cNvSpPr txBox="1"/>
          <p:nvPr/>
        </p:nvSpPr>
        <p:spPr>
          <a:xfrm>
            <a:off x="7112000" y="2672352"/>
            <a:ext cx="706310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Report and notify on cost optimization</a:t>
            </a:r>
          </a:p>
        </p:txBody>
      </p:sp>
      <p:sp>
        <p:nvSpPr>
          <p:cNvPr id="1132" name="Quantify business value from cost optimization"/>
          <p:cNvSpPr txBox="1"/>
          <p:nvPr/>
        </p:nvSpPr>
        <p:spPr>
          <a:xfrm>
            <a:off x="7111294" y="3683000"/>
            <a:ext cx="8630159"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Quantify business value from cost optimization </a:t>
            </a:r>
          </a:p>
        </p:txBody>
      </p:sp>
      <p:sp>
        <p:nvSpPr>
          <p:cNvPr id="1133" name="… and many other that we learned along the way!"/>
          <p:cNvSpPr txBox="1"/>
          <p:nvPr/>
        </p:nvSpPr>
        <p:spPr>
          <a:xfrm>
            <a:off x="6789212" y="9426757"/>
            <a:ext cx="14514704" cy="98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chemeClr val="accent1">
                    <a:hueOff val="114395"/>
                    <a:lumOff val="-24975"/>
                  </a:schemeClr>
                </a:solidFill>
                <a:latin typeface="Avenir Heavy"/>
                <a:ea typeface="Avenir Heavy"/>
                <a:cs typeface="Avenir Heavy"/>
                <a:sym typeface="Avenir Heavy"/>
              </a:defRPr>
            </a:lvl1pPr>
          </a:lstStyle>
          <a:p>
            <a:pPr/>
            <a:r>
              <a:t>… and many other that we learned along the way!</a:t>
            </a:r>
          </a:p>
        </p:txBody>
      </p:sp>
      <p:sp>
        <p:nvSpPr>
          <p:cNvPr id="1134" name="AWS Resource Tagging Best Practice"/>
          <p:cNvSpPr txBox="1"/>
          <p:nvPr/>
        </p:nvSpPr>
        <p:spPr>
          <a:xfrm>
            <a:off x="7108871" y="4699000"/>
            <a:ext cx="6712586"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AWS Resource Tagging Best Practice</a:t>
            </a:r>
          </a:p>
        </p:txBody>
      </p:sp>
      <p:sp>
        <p:nvSpPr>
          <p:cNvPr id="1135" name="Implement regions based on cost"/>
          <p:cNvSpPr txBox="1"/>
          <p:nvPr/>
        </p:nvSpPr>
        <p:spPr>
          <a:xfrm>
            <a:off x="7112000" y="5715000"/>
            <a:ext cx="609536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Implement regions based on cost</a:t>
            </a:r>
          </a:p>
        </p:txBody>
      </p:sp>
      <p:sp>
        <p:nvSpPr>
          <p:cNvPr id="1136" name="AWS Organisations &amp; consolidate billing"/>
          <p:cNvSpPr txBox="1"/>
          <p:nvPr/>
        </p:nvSpPr>
        <p:spPr>
          <a:xfrm>
            <a:off x="7112000" y="6731000"/>
            <a:ext cx="735190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AWS Organisations &amp; consolidate billing</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113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1140"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41" name="Billing &amp; Cost Tooling"/>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Billing &amp; Cost Tooling</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44" name="AWS Cost Management"/>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Cost Management</a:t>
            </a:r>
          </a:p>
        </p:txBody>
      </p:sp>
      <p:pic>
        <p:nvPicPr>
          <p:cNvPr id="1145" name="ECG-CostOptimization-100.png" descr="ECG-CostOptimization-100.png"/>
          <p:cNvPicPr>
            <a:picLocks noChangeAspect="1"/>
          </p:cNvPicPr>
          <p:nvPr/>
        </p:nvPicPr>
        <p:blipFill>
          <a:blip r:embed="rId2">
            <a:extLst/>
          </a:blip>
          <a:stretch>
            <a:fillRect/>
          </a:stretch>
        </p:blipFill>
        <p:spPr>
          <a:xfrm>
            <a:off x="4712481" y="1754866"/>
            <a:ext cx="14959038" cy="10206268"/>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1148" name="ECG-CostOptimization-101.png" descr="ECG-CostOptimization-101.png"/>
          <p:cNvPicPr>
            <a:picLocks noChangeAspect="1"/>
          </p:cNvPicPr>
          <p:nvPr/>
        </p:nvPicPr>
        <p:blipFill>
          <a:blip r:embed="rId2">
            <a:extLst/>
          </a:blip>
          <a:stretch>
            <a:fillRect/>
          </a:stretch>
        </p:blipFill>
        <p:spPr>
          <a:xfrm>
            <a:off x="1481271" y="1981724"/>
            <a:ext cx="21421458" cy="10465275"/>
          </a:xfrm>
          <a:prstGeom prst="rect">
            <a:avLst/>
          </a:prstGeom>
          <a:ln w="12700">
            <a:miter lim="400000"/>
          </a:ln>
        </p:spPr>
      </p:pic>
      <p:sp>
        <p:nvSpPr>
          <p:cNvPr id="1149" name="AWS Cost Explorer"/>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Cost Explorer</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52" name="AWS Budgets"/>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Budgets</a:t>
            </a:r>
          </a:p>
        </p:txBody>
      </p:sp>
      <p:pic>
        <p:nvPicPr>
          <p:cNvPr id="1153" name="ECG-CostOptimization-102.png" descr="ECG-CostOptimization-102.png"/>
          <p:cNvPicPr>
            <a:picLocks noChangeAspect="1"/>
          </p:cNvPicPr>
          <p:nvPr/>
        </p:nvPicPr>
        <p:blipFill>
          <a:blip r:embed="rId2">
            <a:extLst/>
          </a:blip>
          <a:stretch>
            <a:fillRect/>
          </a:stretch>
        </p:blipFill>
        <p:spPr>
          <a:xfrm>
            <a:off x="10977926" y="990600"/>
            <a:ext cx="10335238" cy="11734800"/>
          </a:xfrm>
          <a:prstGeom prst="rect">
            <a:avLst/>
          </a:prstGeom>
          <a:ln w="12700">
            <a:miter lim="400000"/>
          </a:ln>
        </p:spPr>
      </p:pic>
      <p:pic>
        <p:nvPicPr>
          <p:cNvPr id="1154" name="ECG-CostOptimization-103.png" descr="ECG-CostOptimization-103.png"/>
          <p:cNvPicPr>
            <a:picLocks noChangeAspect="1"/>
          </p:cNvPicPr>
          <p:nvPr/>
        </p:nvPicPr>
        <p:blipFill>
          <a:blip r:embed="rId3">
            <a:extLst/>
          </a:blip>
          <a:stretch>
            <a:fillRect/>
          </a:stretch>
        </p:blipFill>
        <p:spPr>
          <a:xfrm>
            <a:off x="2162069" y="2557022"/>
            <a:ext cx="20059862" cy="98000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4"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Cost Anomaly Detection</a:t>
            </a:r>
          </a:p>
        </p:txBody>
      </p:sp>
      <p:pic>
        <p:nvPicPr>
          <p:cNvPr id="1157" name="ECG-CostOptimization-111a.png" descr="ECG-CostOptimization-111a.png"/>
          <p:cNvPicPr>
            <a:picLocks noChangeAspect="1"/>
          </p:cNvPicPr>
          <p:nvPr/>
        </p:nvPicPr>
        <p:blipFill>
          <a:blip r:embed="rId2">
            <a:extLst/>
          </a:blip>
          <a:stretch>
            <a:fillRect/>
          </a:stretch>
        </p:blipFill>
        <p:spPr>
          <a:xfrm>
            <a:off x="1301010" y="1837433"/>
            <a:ext cx="22320990" cy="10904734"/>
          </a:xfrm>
          <a:prstGeom prst="rect">
            <a:avLst/>
          </a:prstGeom>
          <a:ln w="12700">
            <a:miter lim="400000"/>
          </a:ln>
        </p:spPr>
      </p:pic>
      <p:sp>
        <p:nvSpPr>
          <p:cNvPr id="1158"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Cost Anomaly Detection</a:t>
            </a:r>
          </a:p>
        </p:txBody>
      </p:sp>
      <p:pic>
        <p:nvPicPr>
          <p:cNvPr id="1161" name="ECG-CostOptimization-111b.png" descr="ECG-CostOptimization-111b.png"/>
          <p:cNvPicPr>
            <a:picLocks noChangeAspect="1"/>
          </p:cNvPicPr>
          <p:nvPr/>
        </p:nvPicPr>
        <p:blipFill>
          <a:blip r:embed="rId2">
            <a:extLst/>
          </a:blip>
          <a:stretch>
            <a:fillRect/>
          </a:stretch>
        </p:blipFill>
        <p:spPr>
          <a:xfrm>
            <a:off x="1301010" y="1837433"/>
            <a:ext cx="22320990" cy="10904734"/>
          </a:xfrm>
          <a:prstGeom prst="rect">
            <a:avLst/>
          </a:prstGeom>
          <a:ln w="12700">
            <a:miter lim="400000"/>
          </a:ln>
        </p:spPr>
      </p:pic>
      <p:sp>
        <p:nvSpPr>
          <p:cNvPr id="1162"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ECG-CostOptimization-009b.png" descr="ECG-CostOptimization-009b.png"/>
          <p:cNvPicPr>
            <a:picLocks noChangeAspect="1"/>
          </p:cNvPicPr>
          <p:nvPr/>
        </p:nvPicPr>
        <p:blipFill>
          <a:blip r:embed="rId2">
            <a:extLst/>
          </a:blip>
          <a:stretch>
            <a:fillRect/>
          </a:stretch>
        </p:blipFill>
        <p:spPr>
          <a:xfrm>
            <a:off x="717578" y="1039318"/>
            <a:ext cx="24384001" cy="12375445"/>
          </a:xfrm>
          <a:prstGeom prst="rect">
            <a:avLst/>
          </a:prstGeom>
          <a:ln w="12700">
            <a:miter lim="400000"/>
          </a:ln>
        </p:spPr>
      </p:pic>
      <p:sp>
        <p:nvSpPr>
          <p:cNvPr id="21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4"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AWS Cost Anomaly Detection</a:t>
            </a:r>
          </a:p>
        </p:txBody>
      </p:sp>
      <p:pic>
        <p:nvPicPr>
          <p:cNvPr id="1165" name="ECG-CostOptimization-111c.png" descr="ECG-CostOptimization-111c.png"/>
          <p:cNvPicPr>
            <a:picLocks noChangeAspect="1"/>
          </p:cNvPicPr>
          <p:nvPr/>
        </p:nvPicPr>
        <p:blipFill>
          <a:blip r:embed="rId2">
            <a:extLst/>
          </a:blip>
          <a:stretch>
            <a:fillRect/>
          </a:stretch>
        </p:blipFill>
        <p:spPr>
          <a:xfrm>
            <a:off x="1301010" y="1837433"/>
            <a:ext cx="22320990" cy="10904734"/>
          </a:xfrm>
          <a:prstGeom prst="rect">
            <a:avLst/>
          </a:prstGeom>
          <a:ln w="12700">
            <a:miter lim="400000"/>
          </a:ln>
        </p:spPr>
      </p:pic>
      <p:sp>
        <p:nvSpPr>
          <p:cNvPr id="1166"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69" name="Other tools"/>
          <p:cNvSpPr txBox="1"/>
          <p:nvPr/>
        </p:nvSpPr>
        <p:spPr>
          <a:xfrm>
            <a:off x="3283558" y="1318528"/>
            <a:ext cx="4363493"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Other tools</a:t>
            </a:r>
          </a:p>
        </p:txBody>
      </p:sp>
      <p:sp>
        <p:nvSpPr>
          <p:cNvPr id="1170" name="AWS CloudWatch"/>
          <p:cNvSpPr txBox="1"/>
          <p:nvPr/>
        </p:nvSpPr>
        <p:spPr>
          <a:xfrm>
            <a:off x="3809651" y="4162560"/>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AWS CloudWatch</a:t>
            </a:r>
          </a:p>
        </p:txBody>
      </p:sp>
      <p:sp>
        <p:nvSpPr>
          <p:cNvPr id="1171" name="AWS S3 Analytics (AWS S3 Storage Lens)"/>
          <p:cNvSpPr txBox="1"/>
          <p:nvPr/>
        </p:nvSpPr>
        <p:spPr>
          <a:xfrm>
            <a:off x="3809651" y="2588364"/>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AWS S3 Analytics (AWS S3 Storage Lens)</a:t>
            </a:r>
          </a:p>
        </p:txBody>
      </p:sp>
      <p:sp>
        <p:nvSpPr>
          <p:cNvPr id="1172" name="AWS CloudTrail"/>
          <p:cNvSpPr txBox="1"/>
          <p:nvPr/>
        </p:nvSpPr>
        <p:spPr>
          <a:xfrm>
            <a:off x="3809651" y="5736756"/>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AWS CloudTrail</a:t>
            </a:r>
          </a:p>
        </p:txBody>
      </p:sp>
      <p:sp>
        <p:nvSpPr>
          <p:cNvPr id="1173" name="that I didn’t have time to address :("/>
          <p:cNvSpPr txBox="1"/>
          <p:nvPr/>
        </p:nvSpPr>
        <p:spPr>
          <a:xfrm>
            <a:off x="7751712" y="1559828"/>
            <a:ext cx="6720880" cy="625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800">
                <a:solidFill>
                  <a:schemeClr val="accent1">
                    <a:hueOff val="114395"/>
                    <a:lumOff val="-24975"/>
                  </a:schemeClr>
                </a:solidFill>
                <a:latin typeface="Avenir Heavy"/>
                <a:ea typeface="Avenir Heavy"/>
                <a:cs typeface="Avenir Heavy"/>
                <a:sym typeface="Avenir Heavy"/>
              </a:defRPr>
            </a:lvl1pPr>
          </a:lstStyle>
          <a:p>
            <a:pPr/>
            <a:r>
              <a:t>that I didn’t have time to address :(</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76" name="References:"/>
          <p:cNvSpPr txBox="1"/>
          <p:nvPr/>
        </p:nvSpPr>
        <p:spPr>
          <a:xfrm>
            <a:off x="3283558" y="1318528"/>
            <a:ext cx="12950876"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pPr/>
            <a:r>
              <a:t>References:</a:t>
            </a:r>
          </a:p>
        </p:txBody>
      </p:sp>
      <p:sp>
        <p:nvSpPr>
          <p:cNvPr id="1177" name="The well-architected way - AWS re:Invent 2022"/>
          <p:cNvSpPr txBox="1"/>
          <p:nvPr/>
        </p:nvSpPr>
        <p:spPr>
          <a:xfrm>
            <a:off x="3809651" y="4162560"/>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The well-architected way - AWS re:Invent 2022</a:t>
            </a:r>
          </a:p>
        </p:txBody>
      </p:sp>
      <p:sp>
        <p:nvSpPr>
          <p:cNvPr id="1178" name="https://www.youtube.com/watch?v=nOKvA8HykW8"/>
          <p:cNvSpPr txBox="1"/>
          <p:nvPr/>
        </p:nvSpPr>
        <p:spPr>
          <a:xfrm>
            <a:off x="3810000" y="4954262"/>
            <a:ext cx="6636259" cy="477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https://www.youtube.com/watch?v=nOKvA8HykW8</a:t>
            </a:r>
          </a:p>
        </p:txBody>
      </p:sp>
      <p:sp>
        <p:nvSpPr>
          <p:cNvPr id="1179" name="https://docs.aws.amazon.com/pdfs/wellarchitected/latest/cost-optimization-pillar/wellarchitected-cost-optimization-pillar.pdf"/>
          <p:cNvSpPr txBox="1"/>
          <p:nvPr/>
        </p:nvSpPr>
        <p:spPr>
          <a:xfrm>
            <a:off x="3814559" y="3426056"/>
            <a:ext cx="15734641"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https://docs.aws.amazon.com/pdfs/wellarchitected/latest/cost-optimization-pillar/wellarchitected-cost-optimization-pillar.pdf</a:t>
            </a:r>
          </a:p>
        </p:txBody>
      </p:sp>
      <p:sp>
        <p:nvSpPr>
          <p:cNvPr id="1180" name="AWS Well-Architected Framework Cost Optimization Pillar"/>
          <p:cNvSpPr txBox="1"/>
          <p:nvPr/>
        </p:nvSpPr>
        <p:spPr>
          <a:xfrm>
            <a:off x="3809651" y="2588364"/>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AWS Well-Architected Framework Cost Optimization Pillar</a:t>
            </a:r>
          </a:p>
        </p:txBody>
      </p:sp>
      <p:sp>
        <p:nvSpPr>
          <p:cNvPr id="1181" name="Cost Optimization on AWS"/>
          <p:cNvSpPr txBox="1"/>
          <p:nvPr/>
        </p:nvSpPr>
        <p:spPr>
          <a:xfrm>
            <a:off x="3809651" y="5736756"/>
            <a:ext cx="14097001"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pPr/>
            <a:r>
              <a:t>Cost Optimization on AWS</a:t>
            </a:r>
          </a:p>
        </p:txBody>
      </p:sp>
      <p:sp>
        <p:nvSpPr>
          <p:cNvPr id="1182" name="https://www.youtube.com/watch?v=nNS2VBLH6ks"/>
          <p:cNvSpPr txBox="1"/>
          <p:nvPr/>
        </p:nvSpPr>
        <p:spPr>
          <a:xfrm>
            <a:off x="3848976" y="6482467"/>
            <a:ext cx="6558306"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https://www.youtube.com/watch?v=nNS2VBLH6ks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4" name="Conclusion &amp; key takeaways"/>
          <p:cNvSpPr txBox="1"/>
          <p:nvPr/>
        </p:nvSpPr>
        <p:spPr>
          <a:xfrm>
            <a:off x="5072265" y="6056312"/>
            <a:ext cx="14239470" cy="1603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400">
                <a:solidFill>
                  <a:schemeClr val="accent1">
                    <a:hueOff val="114395"/>
                    <a:lumOff val="-24975"/>
                  </a:schemeClr>
                </a:solidFill>
                <a:latin typeface="Avenir Heavy"/>
                <a:ea typeface="Avenir Heavy"/>
                <a:cs typeface="Avenir Heavy"/>
                <a:sym typeface="Avenir Heavy"/>
              </a:defRPr>
            </a:lvl1pPr>
          </a:lstStyle>
          <a:p>
            <a:pPr/>
            <a:r>
              <a:t>Conclusion &amp; key takeaways</a:t>
            </a:r>
          </a:p>
        </p:txBody>
      </p:sp>
      <p:sp>
        <p:nvSpPr>
          <p:cNvPr id="118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Conclusion &amp; key takeaways"/>
          <p:cNvSpPr txBox="1"/>
          <p:nvPr/>
        </p:nvSpPr>
        <p:spPr>
          <a:xfrm>
            <a:off x="3112837" y="1055687"/>
            <a:ext cx="14239469" cy="1603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400">
                <a:solidFill>
                  <a:schemeClr val="accent1">
                    <a:hueOff val="114395"/>
                    <a:lumOff val="-24975"/>
                  </a:schemeClr>
                </a:solidFill>
                <a:latin typeface="Avenir Heavy"/>
                <a:ea typeface="Avenir Heavy"/>
                <a:cs typeface="Avenir Heavy"/>
                <a:sym typeface="Avenir Heavy"/>
              </a:defRPr>
            </a:lvl1pPr>
          </a:lstStyle>
          <a:p>
            <a:pPr/>
            <a:r>
              <a:t>Conclusion &amp; key takeaways</a:t>
            </a:r>
          </a:p>
        </p:txBody>
      </p:sp>
      <p:sp>
        <p:nvSpPr>
          <p:cNvPr id="118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sp>
        <p:nvSpPr>
          <p:cNvPr id="1189" name="Trade-offs (like everything in a life)"/>
          <p:cNvSpPr txBox="1"/>
          <p:nvPr/>
        </p:nvSpPr>
        <p:spPr>
          <a:xfrm>
            <a:off x="3815638" y="3051575"/>
            <a:ext cx="632472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Trade-offs (like everything in a life)</a:t>
            </a:r>
          </a:p>
        </p:txBody>
      </p:sp>
      <p:sp>
        <p:nvSpPr>
          <p:cNvPr id="1190" name="optimize for speed-to-market"/>
          <p:cNvSpPr txBox="1"/>
          <p:nvPr/>
        </p:nvSpPr>
        <p:spPr>
          <a:xfrm>
            <a:off x="4628621" y="4107664"/>
            <a:ext cx="5411852"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optimize for speed-to-market</a:t>
            </a:r>
          </a:p>
        </p:txBody>
      </p:sp>
      <p:sp>
        <p:nvSpPr>
          <p:cNvPr id="1191" name="optimize for cost"/>
          <p:cNvSpPr txBox="1"/>
          <p:nvPr/>
        </p:nvSpPr>
        <p:spPr>
          <a:xfrm>
            <a:off x="15252769" y="4107664"/>
            <a:ext cx="318224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optimize for cost</a:t>
            </a:r>
          </a:p>
        </p:txBody>
      </p:sp>
      <p:sp>
        <p:nvSpPr>
          <p:cNvPr id="1192" name="VS."/>
          <p:cNvSpPr txBox="1"/>
          <p:nvPr/>
        </p:nvSpPr>
        <p:spPr>
          <a:xfrm>
            <a:off x="11821414" y="4107664"/>
            <a:ext cx="74117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5">
                    <a:hueOff val="-82419"/>
                    <a:satOff val="-9513"/>
                    <a:lumOff val="-16343"/>
                  </a:schemeClr>
                </a:solidFill>
                <a:latin typeface="Avenir Heavy"/>
                <a:ea typeface="Avenir Heavy"/>
                <a:cs typeface="Avenir Heavy"/>
                <a:sym typeface="Avenir Heavy"/>
              </a:defRPr>
            </a:lvl1pPr>
          </a:lstStyle>
          <a:p>
            <a:pPr/>
            <a:r>
              <a:t>VS.</a:t>
            </a:r>
          </a:p>
        </p:txBody>
      </p:sp>
      <p:sp>
        <p:nvSpPr>
          <p:cNvPr id="1193" name="Don’t miss to tag everything. It will save your nerves later."/>
          <p:cNvSpPr txBox="1"/>
          <p:nvPr/>
        </p:nvSpPr>
        <p:spPr>
          <a:xfrm>
            <a:off x="3809999" y="5838058"/>
            <a:ext cx="1054887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Don’t miss to tag everything. It will save your nerves later.</a:t>
            </a:r>
          </a:p>
        </p:txBody>
      </p:sp>
      <p:sp>
        <p:nvSpPr>
          <p:cNvPr id="1194" name="Measure the base line."/>
          <p:cNvSpPr txBox="1"/>
          <p:nvPr/>
        </p:nvSpPr>
        <p:spPr>
          <a:xfrm>
            <a:off x="3812644" y="7106443"/>
            <a:ext cx="4814035"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Measure the base line.</a:t>
            </a:r>
          </a:p>
        </p:txBody>
      </p:sp>
      <p:sp>
        <p:nvSpPr>
          <p:cNvPr id="1195" name="Monitor as much as you can."/>
          <p:cNvSpPr txBox="1"/>
          <p:nvPr/>
        </p:nvSpPr>
        <p:spPr>
          <a:xfrm>
            <a:off x="8947595" y="7106443"/>
            <a:ext cx="521982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Monitor as much as you can.</a:t>
            </a:r>
          </a:p>
        </p:txBody>
      </p:sp>
      <p:sp>
        <p:nvSpPr>
          <p:cNvPr id="1196" name="Alert on exceptions."/>
          <p:cNvSpPr txBox="1"/>
          <p:nvPr/>
        </p:nvSpPr>
        <p:spPr>
          <a:xfrm>
            <a:off x="15193100" y="7106443"/>
            <a:ext cx="3767837"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Alert on exceptions.</a:t>
            </a:r>
          </a:p>
        </p:txBody>
      </p:sp>
      <p:sp>
        <p:nvSpPr>
          <p:cNvPr id="1197" name="Establish responsibility model."/>
          <p:cNvSpPr txBox="1"/>
          <p:nvPr/>
        </p:nvSpPr>
        <p:spPr>
          <a:xfrm>
            <a:off x="3810000" y="8382000"/>
            <a:ext cx="5568823"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Establish responsibility model.</a:t>
            </a:r>
          </a:p>
        </p:txBody>
      </p:sp>
      <p:sp>
        <p:nvSpPr>
          <p:cNvPr id="1198" name="If you are already addressing the cost, then take time to properly address the issue."/>
          <p:cNvSpPr txBox="1"/>
          <p:nvPr/>
        </p:nvSpPr>
        <p:spPr>
          <a:xfrm>
            <a:off x="3810000" y="9650385"/>
            <a:ext cx="1510030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pPr/>
            <a:r>
              <a:t>If you are already addressing the cost, then take time to properly address the issue.</a:t>
            </a:r>
          </a:p>
        </p:txBody>
      </p:sp>
      <p:sp>
        <p:nvSpPr>
          <p:cNvPr id="1199" name="Dingbat Diamond"/>
          <p:cNvSpPr/>
          <p:nvPr/>
        </p:nvSpPr>
        <p:spPr>
          <a:xfrm>
            <a:off x="3171582" y="3224613"/>
            <a:ext cx="317501"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656" y="0"/>
                  <a:pt x="10525" y="80"/>
                  <a:pt x="10457" y="207"/>
                </a:cubicBezTo>
                <a:cubicBezTo>
                  <a:pt x="10253" y="592"/>
                  <a:pt x="10032" y="1035"/>
                  <a:pt x="9799" y="1504"/>
                </a:cubicBezTo>
                <a:cubicBezTo>
                  <a:pt x="8940" y="3231"/>
                  <a:pt x="7871" y="5381"/>
                  <a:pt x="6626" y="6626"/>
                </a:cubicBezTo>
                <a:cubicBezTo>
                  <a:pt x="5381" y="7871"/>
                  <a:pt x="3232" y="8940"/>
                  <a:pt x="1504" y="9799"/>
                </a:cubicBezTo>
                <a:cubicBezTo>
                  <a:pt x="1035" y="10032"/>
                  <a:pt x="592" y="10253"/>
                  <a:pt x="207" y="10457"/>
                </a:cubicBezTo>
                <a:cubicBezTo>
                  <a:pt x="80" y="10525"/>
                  <a:pt x="0" y="10656"/>
                  <a:pt x="0" y="10800"/>
                </a:cubicBezTo>
                <a:cubicBezTo>
                  <a:pt x="0" y="10944"/>
                  <a:pt x="80" y="11075"/>
                  <a:pt x="207" y="11143"/>
                </a:cubicBezTo>
                <a:cubicBezTo>
                  <a:pt x="592" y="11347"/>
                  <a:pt x="1035" y="11568"/>
                  <a:pt x="1504" y="11801"/>
                </a:cubicBezTo>
                <a:cubicBezTo>
                  <a:pt x="3232" y="12660"/>
                  <a:pt x="5381" y="13729"/>
                  <a:pt x="6626" y="14974"/>
                </a:cubicBezTo>
                <a:cubicBezTo>
                  <a:pt x="7871" y="16219"/>
                  <a:pt x="8940" y="18368"/>
                  <a:pt x="9799" y="20096"/>
                </a:cubicBezTo>
                <a:cubicBezTo>
                  <a:pt x="10032" y="20565"/>
                  <a:pt x="10253" y="21008"/>
                  <a:pt x="10457" y="21393"/>
                </a:cubicBezTo>
                <a:cubicBezTo>
                  <a:pt x="10525" y="21520"/>
                  <a:pt x="10656" y="21600"/>
                  <a:pt x="10800" y="21600"/>
                </a:cubicBezTo>
                <a:cubicBezTo>
                  <a:pt x="10944" y="21600"/>
                  <a:pt x="11075" y="21520"/>
                  <a:pt x="11143" y="21393"/>
                </a:cubicBezTo>
                <a:cubicBezTo>
                  <a:pt x="11347" y="21008"/>
                  <a:pt x="11568" y="20565"/>
                  <a:pt x="11801" y="20096"/>
                </a:cubicBezTo>
                <a:cubicBezTo>
                  <a:pt x="12660" y="18369"/>
                  <a:pt x="13729" y="16219"/>
                  <a:pt x="14974" y="14974"/>
                </a:cubicBezTo>
                <a:cubicBezTo>
                  <a:pt x="16220" y="13729"/>
                  <a:pt x="18370" y="12660"/>
                  <a:pt x="20098" y="11801"/>
                </a:cubicBezTo>
                <a:cubicBezTo>
                  <a:pt x="20567" y="11568"/>
                  <a:pt x="21008" y="11347"/>
                  <a:pt x="21393" y="11143"/>
                </a:cubicBezTo>
                <a:cubicBezTo>
                  <a:pt x="21520" y="11075"/>
                  <a:pt x="21600" y="10944"/>
                  <a:pt x="21600" y="10800"/>
                </a:cubicBezTo>
                <a:cubicBezTo>
                  <a:pt x="21600" y="10656"/>
                  <a:pt x="21520" y="10525"/>
                  <a:pt x="21393" y="10457"/>
                </a:cubicBezTo>
                <a:cubicBezTo>
                  <a:pt x="21008" y="10253"/>
                  <a:pt x="20567" y="10032"/>
                  <a:pt x="20098" y="9799"/>
                </a:cubicBezTo>
                <a:cubicBezTo>
                  <a:pt x="18370" y="8940"/>
                  <a:pt x="16220" y="7871"/>
                  <a:pt x="14974" y="6626"/>
                </a:cubicBezTo>
                <a:cubicBezTo>
                  <a:pt x="13729" y="5380"/>
                  <a:pt x="12660" y="3230"/>
                  <a:pt x="11801" y="1502"/>
                </a:cubicBezTo>
                <a:cubicBezTo>
                  <a:pt x="11568" y="1034"/>
                  <a:pt x="11347" y="592"/>
                  <a:pt x="11143" y="207"/>
                </a:cubicBezTo>
                <a:cubicBezTo>
                  <a:pt x="11075" y="80"/>
                  <a:pt x="10944" y="0"/>
                  <a:pt x="10800" y="0"/>
                </a:cubicBezTo>
                <a:close/>
              </a:path>
            </a:pathLst>
          </a:cu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200" name="Dingbat Diamond"/>
          <p:cNvSpPr/>
          <p:nvPr/>
        </p:nvSpPr>
        <p:spPr>
          <a:xfrm>
            <a:off x="3171582" y="6011095"/>
            <a:ext cx="317501"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656" y="0"/>
                  <a:pt x="10525" y="80"/>
                  <a:pt x="10457" y="207"/>
                </a:cubicBezTo>
                <a:cubicBezTo>
                  <a:pt x="10253" y="592"/>
                  <a:pt x="10032" y="1035"/>
                  <a:pt x="9799" y="1504"/>
                </a:cubicBezTo>
                <a:cubicBezTo>
                  <a:pt x="8940" y="3231"/>
                  <a:pt x="7871" y="5381"/>
                  <a:pt x="6626" y="6626"/>
                </a:cubicBezTo>
                <a:cubicBezTo>
                  <a:pt x="5381" y="7871"/>
                  <a:pt x="3232" y="8940"/>
                  <a:pt x="1504" y="9799"/>
                </a:cubicBezTo>
                <a:cubicBezTo>
                  <a:pt x="1035" y="10032"/>
                  <a:pt x="592" y="10253"/>
                  <a:pt x="207" y="10457"/>
                </a:cubicBezTo>
                <a:cubicBezTo>
                  <a:pt x="80" y="10525"/>
                  <a:pt x="0" y="10656"/>
                  <a:pt x="0" y="10800"/>
                </a:cubicBezTo>
                <a:cubicBezTo>
                  <a:pt x="0" y="10944"/>
                  <a:pt x="80" y="11075"/>
                  <a:pt x="207" y="11143"/>
                </a:cubicBezTo>
                <a:cubicBezTo>
                  <a:pt x="592" y="11347"/>
                  <a:pt x="1035" y="11568"/>
                  <a:pt x="1504" y="11801"/>
                </a:cubicBezTo>
                <a:cubicBezTo>
                  <a:pt x="3232" y="12660"/>
                  <a:pt x="5381" y="13729"/>
                  <a:pt x="6626" y="14974"/>
                </a:cubicBezTo>
                <a:cubicBezTo>
                  <a:pt x="7871" y="16219"/>
                  <a:pt x="8940" y="18368"/>
                  <a:pt x="9799" y="20096"/>
                </a:cubicBezTo>
                <a:cubicBezTo>
                  <a:pt x="10032" y="20565"/>
                  <a:pt x="10253" y="21008"/>
                  <a:pt x="10457" y="21393"/>
                </a:cubicBezTo>
                <a:cubicBezTo>
                  <a:pt x="10525" y="21520"/>
                  <a:pt x="10656" y="21600"/>
                  <a:pt x="10800" y="21600"/>
                </a:cubicBezTo>
                <a:cubicBezTo>
                  <a:pt x="10944" y="21600"/>
                  <a:pt x="11075" y="21520"/>
                  <a:pt x="11143" y="21393"/>
                </a:cubicBezTo>
                <a:cubicBezTo>
                  <a:pt x="11347" y="21008"/>
                  <a:pt x="11568" y="20565"/>
                  <a:pt x="11801" y="20096"/>
                </a:cubicBezTo>
                <a:cubicBezTo>
                  <a:pt x="12660" y="18369"/>
                  <a:pt x="13729" y="16219"/>
                  <a:pt x="14974" y="14974"/>
                </a:cubicBezTo>
                <a:cubicBezTo>
                  <a:pt x="16220" y="13729"/>
                  <a:pt x="18370" y="12660"/>
                  <a:pt x="20098" y="11801"/>
                </a:cubicBezTo>
                <a:cubicBezTo>
                  <a:pt x="20567" y="11568"/>
                  <a:pt x="21008" y="11347"/>
                  <a:pt x="21393" y="11143"/>
                </a:cubicBezTo>
                <a:cubicBezTo>
                  <a:pt x="21520" y="11075"/>
                  <a:pt x="21600" y="10944"/>
                  <a:pt x="21600" y="10800"/>
                </a:cubicBezTo>
                <a:cubicBezTo>
                  <a:pt x="21600" y="10656"/>
                  <a:pt x="21520" y="10525"/>
                  <a:pt x="21393" y="10457"/>
                </a:cubicBezTo>
                <a:cubicBezTo>
                  <a:pt x="21008" y="10253"/>
                  <a:pt x="20567" y="10032"/>
                  <a:pt x="20098" y="9799"/>
                </a:cubicBezTo>
                <a:cubicBezTo>
                  <a:pt x="18370" y="8940"/>
                  <a:pt x="16220" y="7871"/>
                  <a:pt x="14974" y="6626"/>
                </a:cubicBezTo>
                <a:cubicBezTo>
                  <a:pt x="13729" y="5380"/>
                  <a:pt x="12660" y="3230"/>
                  <a:pt x="11801" y="1502"/>
                </a:cubicBezTo>
                <a:cubicBezTo>
                  <a:pt x="11568" y="1034"/>
                  <a:pt x="11347" y="592"/>
                  <a:pt x="11143" y="207"/>
                </a:cubicBezTo>
                <a:cubicBezTo>
                  <a:pt x="11075" y="80"/>
                  <a:pt x="10944" y="0"/>
                  <a:pt x="10800" y="0"/>
                </a:cubicBezTo>
                <a:close/>
              </a:path>
            </a:pathLst>
          </a:cu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201" name="Dingbat Diamond"/>
          <p:cNvSpPr/>
          <p:nvPr/>
        </p:nvSpPr>
        <p:spPr>
          <a:xfrm>
            <a:off x="3171582" y="7279481"/>
            <a:ext cx="317501"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656" y="0"/>
                  <a:pt x="10525" y="80"/>
                  <a:pt x="10457" y="207"/>
                </a:cubicBezTo>
                <a:cubicBezTo>
                  <a:pt x="10253" y="592"/>
                  <a:pt x="10032" y="1035"/>
                  <a:pt x="9799" y="1504"/>
                </a:cubicBezTo>
                <a:cubicBezTo>
                  <a:pt x="8940" y="3231"/>
                  <a:pt x="7871" y="5381"/>
                  <a:pt x="6626" y="6626"/>
                </a:cubicBezTo>
                <a:cubicBezTo>
                  <a:pt x="5381" y="7871"/>
                  <a:pt x="3232" y="8940"/>
                  <a:pt x="1504" y="9799"/>
                </a:cubicBezTo>
                <a:cubicBezTo>
                  <a:pt x="1035" y="10032"/>
                  <a:pt x="592" y="10253"/>
                  <a:pt x="207" y="10457"/>
                </a:cubicBezTo>
                <a:cubicBezTo>
                  <a:pt x="80" y="10525"/>
                  <a:pt x="0" y="10656"/>
                  <a:pt x="0" y="10800"/>
                </a:cubicBezTo>
                <a:cubicBezTo>
                  <a:pt x="0" y="10944"/>
                  <a:pt x="80" y="11075"/>
                  <a:pt x="207" y="11143"/>
                </a:cubicBezTo>
                <a:cubicBezTo>
                  <a:pt x="592" y="11347"/>
                  <a:pt x="1035" y="11568"/>
                  <a:pt x="1504" y="11801"/>
                </a:cubicBezTo>
                <a:cubicBezTo>
                  <a:pt x="3232" y="12660"/>
                  <a:pt x="5381" y="13729"/>
                  <a:pt x="6626" y="14974"/>
                </a:cubicBezTo>
                <a:cubicBezTo>
                  <a:pt x="7871" y="16219"/>
                  <a:pt x="8940" y="18368"/>
                  <a:pt x="9799" y="20096"/>
                </a:cubicBezTo>
                <a:cubicBezTo>
                  <a:pt x="10032" y="20565"/>
                  <a:pt x="10253" y="21008"/>
                  <a:pt x="10457" y="21393"/>
                </a:cubicBezTo>
                <a:cubicBezTo>
                  <a:pt x="10525" y="21520"/>
                  <a:pt x="10656" y="21600"/>
                  <a:pt x="10800" y="21600"/>
                </a:cubicBezTo>
                <a:cubicBezTo>
                  <a:pt x="10944" y="21600"/>
                  <a:pt x="11075" y="21520"/>
                  <a:pt x="11143" y="21393"/>
                </a:cubicBezTo>
                <a:cubicBezTo>
                  <a:pt x="11347" y="21008"/>
                  <a:pt x="11568" y="20565"/>
                  <a:pt x="11801" y="20096"/>
                </a:cubicBezTo>
                <a:cubicBezTo>
                  <a:pt x="12660" y="18369"/>
                  <a:pt x="13729" y="16219"/>
                  <a:pt x="14974" y="14974"/>
                </a:cubicBezTo>
                <a:cubicBezTo>
                  <a:pt x="16220" y="13729"/>
                  <a:pt x="18370" y="12660"/>
                  <a:pt x="20098" y="11801"/>
                </a:cubicBezTo>
                <a:cubicBezTo>
                  <a:pt x="20567" y="11568"/>
                  <a:pt x="21008" y="11347"/>
                  <a:pt x="21393" y="11143"/>
                </a:cubicBezTo>
                <a:cubicBezTo>
                  <a:pt x="21520" y="11075"/>
                  <a:pt x="21600" y="10944"/>
                  <a:pt x="21600" y="10800"/>
                </a:cubicBezTo>
                <a:cubicBezTo>
                  <a:pt x="21600" y="10656"/>
                  <a:pt x="21520" y="10525"/>
                  <a:pt x="21393" y="10457"/>
                </a:cubicBezTo>
                <a:cubicBezTo>
                  <a:pt x="21008" y="10253"/>
                  <a:pt x="20567" y="10032"/>
                  <a:pt x="20098" y="9799"/>
                </a:cubicBezTo>
                <a:cubicBezTo>
                  <a:pt x="18370" y="8940"/>
                  <a:pt x="16220" y="7871"/>
                  <a:pt x="14974" y="6626"/>
                </a:cubicBezTo>
                <a:cubicBezTo>
                  <a:pt x="13729" y="5380"/>
                  <a:pt x="12660" y="3230"/>
                  <a:pt x="11801" y="1502"/>
                </a:cubicBezTo>
                <a:cubicBezTo>
                  <a:pt x="11568" y="1034"/>
                  <a:pt x="11347" y="592"/>
                  <a:pt x="11143" y="207"/>
                </a:cubicBezTo>
                <a:cubicBezTo>
                  <a:pt x="11075" y="80"/>
                  <a:pt x="10944" y="0"/>
                  <a:pt x="10800" y="0"/>
                </a:cubicBezTo>
                <a:close/>
              </a:path>
            </a:pathLst>
          </a:cu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202" name="Dingbat Diamond"/>
          <p:cNvSpPr/>
          <p:nvPr/>
        </p:nvSpPr>
        <p:spPr>
          <a:xfrm>
            <a:off x="3171582" y="8555037"/>
            <a:ext cx="317501"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656" y="0"/>
                  <a:pt x="10525" y="80"/>
                  <a:pt x="10457" y="207"/>
                </a:cubicBezTo>
                <a:cubicBezTo>
                  <a:pt x="10253" y="592"/>
                  <a:pt x="10032" y="1035"/>
                  <a:pt x="9799" y="1504"/>
                </a:cubicBezTo>
                <a:cubicBezTo>
                  <a:pt x="8940" y="3231"/>
                  <a:pt x="7871" y="5381"/>
                  <a:pt x="6626" y="6626"/>
                </a:cubicBezTo>
                <a:cubicBezTo>
                  <a:pt x="5381" y="7871"/>
                  <a:pt x="3232" y="8940"/>
                  <a:pt x="1504" y="9799"/>
                </a:cubicBezTo>
                <a:cubicBezTo>
                  <a:pt x="1035" y="10032"/>
                  <a:pt x="592" y="10253"/>
                  <a:pt x="207" y="10457"/>
                </a:cubicBezTo>
                <a:cubicBezTo>
                  <a:pt x="80" y="10525"/>
                  <a:pt x="0" y="10656"/>
                  <a:pt x="0" y="10800"/>
                </a:cubicBezTo>
                <a:cubicBezTo>
                  <a:pt x="0" y="10944"/>
                  <a:pt x="80" y="11075"/>
                  <a:pt x="207" y="11143"/>
                </a:cubicBezTo>
                <a:cubicBezTo>
                  <a:pt x="592" y="11347"/>
                  <a:pt x="1035" y="11568"/>
                  <a:pt x="1504" y="11801"/>
                </a:cubicBezTo>
                <a:cubicBezTo>
                  <a:pt x="3232" y="12660"/>
                  <a:pt x="5381" y="13729"/>
                  <a:pt x="6626" y="14974"/>
                </a:cubicBezTo>
                <a:cubicBezTo>
                  <a:pt x="7871" y="16219"/>
                  <a:pt x="8940" y="18368"/>
                  <a:pt x="9799" y="20096"/>
                </a:cubicBezTo>
                <a:cubicBezTo>
                  <a:pt x="10032" y="20565"/>
                  <a:pt x="10253" y="21008"/>
                  <a:pt x="10457" y="21393"/>
                </a:cubicBezTo>
                <a:cubicBezTo>
                  <a:pt x="10525" y="21520"/>
                  <a:pt x="10656" y="21600"/>
                  <a:pt x="10800" y="21600"/>
                </a:cubicBezTo>
                <a:cubicBezTo>
                  <a:pt x="10944" y="21600"/>
                  <a:pt x="11075" y="21520"/>
                  <a:pt x="11143" y="21393"/>
                </a:cubicBezTo>
                <a:cubicBezTo>
                  <a:pt x="11347" y="21008"/>
                  <a:pt x="11568" y="20565"/>
                  <a:pt x="11801" y="20096"/>
                </a:cubicBezTo>
                <a:cubicBezTo>
                  <a:pt x="12660" y="18369"/>
                  <a:pt x="13729" y="16219"/>
                  <a:pt x="14974" y="14974"/>
                </a:cubicBezTo>
                <a:cubicBezTo>
                  <a:pt x="16220" y="13729"/>
                  <a:pt x="18370" y="12660"/>
                  <a:pt x="20098" y="11801"/>
                </a:cubicBezTo>
                <a:cubicBezTo>
                  <a:pt x="20567" y="11568"/>
                  <a:pt x="21008" y="11347"/>
                  <a:pt x="21393" y="11143"/>
                </a:cubicBezTo>
                <a:cubicBezTo>
                  <a:pt x="21520" y="11075"/>
                  <a:pt x="21600" y="10944"/>
                  <a:pt x="21600" y="10800"/>
                </a:cubicBezTo>
                <a:cubicBezTo>
                  <a:pt x="21600" y="10656"/>
                  <a:pt x="21520" y="10525"/>
                  <a:pt x="21393" y="10457"/>
                </a:cubicBezTo>
                <a:cubicBezTo>
                  <a:pt x="21008" y="10253"/>
                  <a:pt x="20567" y="10032"/>
                  <a:pt x="20098" y="9799"/>
                </a:cubicBezTo>
                <a:cubicBezTo>
                  <a:pt x="18370" y="8940"/>
                  <a:pt x="16220" y="7871"/>
                  <a:pt x="14974" y="6626"/>
                </a:cubicBezTo>
                <a:cubicBezTo>
                  <a:pt x="13729" y="5380"/>
                  <a:pt x="12660" y="3230"/>
                  <a:pt x="11801" y="1502"/>
                </a:cubicBezTo>
                <a:cubicBezTo>
                  <a:pt x="11568" y="1034"/>
                  <a:pt x="11347" y="592"/>
                  <a:pt x="11143" y="207"/>
                </a:cubicBezTo>
                <a:cubicBezTo>
                  <a:pt x="11075" y="80"/>
                  <a:pt x="10944" y="0"/>
                  <a:pt x="10800" y="0"/>
                </a:cubicBezTo>
                <a:close/>
              </a:path>
            </a:pathLst>
          </a:cu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
        <p:nvSpPr>
          <p:cNvPr id="1203" name="Dingbat Diamond"/>
          <p:cNvSpPr/>
          <p:nvPr/>
        </p:nvSpPr>
        <p:spPr>
          <a:xfrm>
            <a:off x="3171582" y="9823422"/>
            <a:ext cx="317501"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656" y="0"/>
                  <a:pt x="10525" y="80"/>
                  <a:pt x="10457" y="207"/>
                </a:cubicBezTo>
                <a:cubicBezTo>
                  <a:pt x="10253" y="592"/>
                  <a:pt x="10032" y="1035"/>
                  <a:pt x="9799" y="1504"/>
                </a:cubicBezTo>
                <a:cubicBezTo>
                  <a:pt x="8940" y="3231"/>
                  <a:pt x="7871" y="5381"/>
                  <a:pt x="6626" y="6626"/>
                </a:cubicBezTo>
                <a:cubicBezTo>
                  <a:pt x="5381" y="7871"/>
                  <a:pt x="3232" y="8940"/>
                  <a:pt x="1504" y="9799"/>
                </a:cubicBezTo>
                <a:cubicBezTo>
                  <a:pt x="1035" y="10032"/>
                  <a:pt x="592" y="10253"/>
                  <a:pt x="207" y="10457"/>
                </a:cubicBezTo>
                <a:cubicBezTo>
                  <a:pt x="80" y="10525"/>
                  <a:pt x="0" y="10656"/>
                  <a:pt x="0" y="10800"/>
                </a:cubicBezTo>
                <a:cubicBezTo>
                  <a:pt x="0" y="10944"/>
                  <a:pt x="80" y="11075"/>
                  <a:pt x="207" y="11143"/>
                </a:cubicBezTo>
                <a:cubicBezTo>
                  <a:pt x="592" y="11347"/>
                  <a:pt x="1035" y="11568"/>
                  <a:pt x="1504" y="11801"/>
                </a:cubicBezTo>
                <a:cubicBezTo>
                  <a:pt x="3232" y="12660"/>
                  <a:pt x="5381" y="13729"/>
                  <a:pt x="6626" y="14974"/>
                </a:cubicBezTo>
                <a:cubicBezTo>
                  <a:pt x="7871" y="16219"/>
                  <a:pt x="8940" y="18368"/>
                  <a:pt x="9799" y="20096"/>
                </a:cubicBezTo>
                <a:cubicBezTo>
                  <a:pt x="10032" y="20565"/>
                  <a:pt x="10253" y="21008"/>
                  <a:pt x="10457" y="21393"/>
                </a:cubicBezTo>
                <a:cubicBezTo>
                  <a:pt x="10525" y="21520"/>
                  <a:pt x="10656" y="21600"/>
                  <a:pt x="10800" y="21600"/>
                </a:cubicBezTo>
                <a:cubicBezTo>
                  <a:pt x="10944" y="21600"/>
                  <a:pt x="11075" y="21520"/>
                  <a:pt x="11143" y="21393"/>
                </a:cubicBezTo>
                <a:cubicBezTo>
                  <a:pt x="11347" y="21008"/>
                  <a:pt x="11568" y="20565"/>
                  <a:pt x="11801" y="20096"/>
                </a:cubicBezTo>
                <a:cubicBezTo>
                  <a:pt x="12660" y="18369"/>
                  <a:pt x="13729" y="16219"/>
                  <a:pt x="14974" y="14974"/>
                </a:cubicBezTo>
                <a:cubicBezTo>
                  <a:pt x="16220" y="13729"/>
                  <a:pt x="18370" y="12660"/>
                  <a:pt x="20098" y="11801"/>
                </a:cubicBezTo>
                <a:cubicBezTo>
                  <a:pt x="20567" y="11568"/>
                  <a:pt x="21008" y="11347"/>
                  <a:pt x="21393" y="11143"/>
                </a:cubicBezTo>
                <a:cubicBezTo>
                  <a:pt x="21520" y="11075"/>
                  <a:pt x="21600" y="10944"/>
                  <a:pt x="21600" y="10800"/>
                </a:cubicBezTo>
                <a:cubicBezTo>
                  <a:pt x="21600" y="10656"/>
                  <a:pt x="21520" y="10525"/>
                  <a:pt x="21393" y="10457"/>
                </a:cubicBezTo>
                <a:cubicBezTo>
                  <a:pt x="21008" y="10253"/>
                  <a:pt x="20567" y="10032"/>
                  <a:pt x="20098" y="9799"/>
                </a:cubicBezTo>
                <a:cubicBezTo>
                  <a:pt x="18370" y="8940"/>
                  <a:pt x="16220" y="7871"/>
                  <a:pt x="14974" y="6626"/>
                </a:cubicBezTo>
                <a:cubicBezTo>
                  <a:pt x="13729" y="5380"/>
                  <a:pt x="12660" y="3230"/>
                  <a:pt x="11801" y="1502"/>
                </a:cubicBezTo>
                <a:cubicBezTo>
                  <a:pt x="11568" y="1034"/>
                  <a:pt x="11347" y="592"/>
                  <a:pt x="11143" y="207"/>
                </a:cubicBezTo>
                <a:cubicBezTo>
                  <a:pt x="11075" y="80"/>
                  <a:pt x="10944" y="0"/>
                  <a:pt x="10800" y="0"/>
                </a:cubicBezTo>
                <a:close/>
              </a:path>
            </a:pathLst>
          </a:cu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Thank You"/>
          <p:cNvSpPr txBox="1"/>
          <p:nvPr>
            <p:ph type="title"/>
          </p:nvPr>
        </p:nvSpPr>
        <p:spPr>
          <a:xfrm>
            <a:off x="4000500" y="4536281"/>
            <a:ext cx="16323469" cy="4643438"/>
          </a:xfrm>
          <a:prstGeom prst="rect">
            <a:avLst/>
          </a:prstGeom>
        </p:spPr>
        <p:txBody>
          <a:bodyPr/>
          <a:lstStyle>
            <a:lvl1pPr>
              <a:defRPr>
                <a:latin typeface="Avenir Heavy"/>
                <a:ea typeface="Avenir Heavy"/>
                <a:cs typeface="Avenir Heavy"/>
                <a:sym typeface="Avenir Heavy"/>
              </a:defRPr>
            </a:lvl1pPr>
          </a:lstStyle>
          <a:p>
            <a:pPr/>
            <a:r>
              <a:t>Thank You</a:t>
            </a:r>
          </a:p>
        </p:txBody>
      </p:sp>
      <p:sp>
        <p:nvSpPr>
          <p:cNvPr id="1206" name="astoisavljevic"/>
          <p:cNvSpPr txBox="1"/>
          <p:nvPr/>
        </p:nvSpPr>
        <p:spPr>
          <a:xfrm>
            <a:off x="4923466" y="9396007"/>
            <a:ext cx="2070711" cy="495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b="1" sz="2400">
                <a:solidFill>
                  <a:srgbClr val="FFFFFF"/>
                </a:solidFill>
                <a:latin typeface="Avenir Next Regular"/>
                <a:ea typeface="Avenir Next Regular"/>
                <a:cs typeface="Avenir Next Regular"/>
                <a:sym typeface="Avenir Next Regular"/>
              </a:defRPr>
            </a:lvl1pPr>
          </a:lstStyle>
          <a:p>
            <a:pPr/>
            <a:r>
              <a:t>astoisavljevic</a:t>
            </a:r>
          </a:p>
        </p:txBody>
      </p:sp>
      <p:pic>
        <p:nvPicPr>
          <p:cNvPr id="1207" name="linkedin-icon.png" descr="linkedin-icon.png"/>
          <p:cNvPicPr>
            <a:picLocks noChangeAspect="1"/>
          </p:cNvPicPr>
          <p:nvPr/>
        </p:nvPicPr>
        <p:blipFill>
          <a:blip r:embed="rId2">
            <a:extLst/>
          </a:blip>
          <a:stretch>
            <a:fillRect/>
          </a:stretch>
        </p:blipFill>
        <p:spPr>
          <a:xfrm>
            <a:off x="4000500" y="9200509"/>
            <a:ext cx="886296" cy="886296"/>
          </a:xfrm>
          <a:prstGeom prst="rect">
            <a:avLst/>
          </a:prstGeom>
          <a:ln w="12700">
            <a:miter lim="400000"/>
          </a:ln>
        </p:spPr>
      </p:pic>
      <p:pic>
        <p:nvPicPr>
          <p:cNvPr id="1208" name="Twitter_Sq-512-150x150.png" descr="Twitter_Sq-512-150x150.png"/>
          <p:cNvPicPr>
            <a:picLocks noChangeAspect="1"/>
          </p:cNvPicPr>
          <p:nvPr/>
        </p:nvPicPr>
        <p:blipFill>
          <a:blip r:embed="rId3">
            <a:extLst/>
          </a:blip>
          <a:stretch>
            <a:fillRect/>
          </a:stretch>
        </p:blipFill>
        <p:spPr>
          <a:xfrm>
            <a:off x="8380704" y="9326157"/>
            <a:ext cx="635001" cy="635001"/>
          </a:xfrm>
          <a:prstGeom prst="rect">
            <a:avLst/>
          </a:prstGeom>
          <a:ln w="12700">
            <a:miter lim="400000"/>
          </a:ln>
        </p:spPr>
      </p:pic>
      <p:sp>
        <p:nvSpPr>
          <p:cNvPr id="1209" name="@staleksit"/>
          <p:cNvSpPr txBox="1"/>
          <p:nvPr/>
        </p:nvSpPr>
        <p:spPr>
          <a:xfrm>
            <a:off x="9190857" y="9396007"/>
            <a:ext cx="1562000" cy="495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b="1" sz="2400">
                <a:solidFill>
                  <a:srgbClr val="FFFFFF"/>
                </a:solidFill>
                <a:latin typeface="Avenir Next Regular"/>
                <a:ea typeface="Avenir Next Regular"/>
                <a:cs typeface="Avenir Next Regular"/>
                <a:sym typeface="Avenir Next Regular"/>
              </a:defRPr>
            </a:lvl1pPr>
          </a:lstStyle>
          <a:p>
            <a:pPr/>
            <a:r>
              <a:t>@staleksit</a:t>
            </a:r>
          </a:p>
        </p:txBody>
      </p:sp>
      <p:sp>
        <p:nvSpPr>
          <p:cNvPr id="1210" name="Line"/>
          <p:cNvSpPr/>
          <p:nvPr/>
        </p:nvSpPr>
        <p:spPr>
          <a:xfrm flipV="1">
            <a:off x="7687440" y="9200509"/>
            <a:ext cx="1" cy="886296"/>
          </a:xfrm>
          <a:prstGeom prst="line">
            <a:avLst/>
          </a:prstGeom>
          <a:ln w="25400">
            <a:solidFill>
              <a:srgbClr val="04B4DB"/>
            </a:solidFill>
            <a:miter lim="400000"/>
          </a:ln>
        </p:spPr>
        <p:txBody>
          <a:bodyPr lIns="71437" tIns="71437" rIns="71437" bIns="71437" anchor="ctr"/>
          <a:lstStyle/>
          <a:p>
            <a:pPr/>
          </a:p>
        </p:txBody>
      </p:sp>
      <p:sp>
        <p:nvSpPr>
          <p:cNvPr id="121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Questions &amp; Answers"/>
          <p:cNvSpPr txBox="1"/>
          <p:nvPr>
            <p:ph type="title"/>
          </p:nvPr>
        </p:nvSpPr>
        <p:spPr>
          <a:prstGeom prst="rect">
            <a:avLst/>
          </a:prstGeom>
        </p:spPr>
        <p:txBody>
          <a:bodyPr/>
          <a:lstStyle>
            <a:lvl1pPr>
              <a:defRPr>
                <a:latin typeface="Avenir Heavy"/>
                <a:ea typeface="Avenir Heavy"/>
                <a:cs typeface="Avenir Heavy"/>
                <a:sym typeface="Avenir Heavy"/>
              </a:defRPr>
            </a:lvl1pPr>
          </a:lstStyle>
          <a:p>
            <a:pPr/>
            <a:r>
              <a:t>Questions &amp; Answers</a:t>
            </a:r>
          </a:p>
        </p:txBody>
      </p:sp>
      <p:sp>
        <p:nvSpPr>
          <p:cNvPr id="121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6" name="Thank You"/>
          <p:cNvSpPr txBox="1"/>
          <p:nvPr>
            <p:ph type="title"/>
          </p:nvPr>
        </p:nvSpPr>
        <p:spPr>
          <a:xfrm>
            <a:off x="4000500" y="4536281"/>
            <a:ext cx="16323469" cy="4643438"/>
          </a:xfrm>
          <a:prstGeom prst="rect">
            <a:avLst/>
          </a:prstGeom>
        </p:spPr>
        <p:txBody>
          <a:bodyPr/>
          <a:lstStyle>
            <a:lvl1pPr>
              <a:defRPr>
                <a:latin typeface="Avenir Heavy"/>
                <a:ea typeface="Avenir Heavy"/>
                <a:cs typeface="Avenir Heavy"/>
                <a:sym typeface="Avenir Heavy"/>
              </a:defRPr>
            </a:lvl1pPr>
          </a:lstStyle>
          <a:p>
            <a:pPr/>
            <a:r>
              <a:t>Thank You</a:t>
            </a:r>
          </a:p>
        </p:txBody>
      </p:sp>
      <p:sp>
        <p:nvSpPr>
          <p:cNvPr id="1217" name="astoisavljevic"/>
          <p:cNvSpPr txBox="1"/>
          <p:nvPr/>
        </p:nvSpPr>
        <p:spPr>
          <a:xfrm>
            <a:off x="4923466" y="9396007"/>
            <a:ext cx="2070711" cy="495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b="1" sz="2400">
                <a:solidFill>
                  <a:srgbClr val="FFFFFF"/>
                </a:solidFill>
                <a:latin typeface="Avenir Next Regular"/>
                <a:ea typeface="Avenir Next Regular"/>
                <a:cs typeface="Avenir Next Regular"/>
                <a:sym typeface="Avenir Next Regular"/>
              </a:defRPr>
            </a:lvl1pPr>
          </a:lstStyle>
          <a:p>
            <a:pPr/>
            <a:r>
              <a:t>astoisavljevic</a:t>
            </a:r>
          </a:p>
        </p:txBody>
      </p:sp>
      <p:pic>
        <p:nvPicPr>
          <p:cNvPr id="1218" name="linkedin-icon.png" descr="linkedin-icon.png"/>
          <p:cNvPicPr>
            <a:picLocks noChangeAspect="1"/>
          </p:cNvPicPr>
          <p:nvPr/>
        </p:nvPicPr>
        <p:blipFill>
          <a:blip r:embed="rId2">
            <a:extLst/>
          </a:blip>
          <a:stretch>
            <a:fillRect/>
          </a:stretch>
        </p:blipFill>
        <p:spPr>
          <a:xfrm>
            <a:off x="4000500" y="9200509"/>
            <a:ext cx="886296" cy="886296"/>
          </a:xfrm>
          <a:prstGeom prst="rect">
            <a:avLst/>
          </a:prstGeom>
          <a:ln w="12700">
            <a:miter lim="400000"/>
          </a:ln>
        </p:spPr>
      </p:pic>
      <p:pic>
        <p:nvPicPr>
          <p:cNvPr id="1219" name="Twitter_Sq-512-150x150.png" descr="Twitter_Sq-512-150x150.png"/>
          <p:cNvPicPr>
            <a:picLocks noChangeAspect="1"/>
          </p:cNvPicPr>
          <p:nvPr/>
        </p:nvPicPr>
        <p:blipFill>
          <a:blip r:embed="rId3">
            <a:extLst/>
          </a:blip>
          <a:stretch>
            <a:fillRect/>
          </a:stretch>
        </p:blipFill>
        <p:spPr>
          <a:xfrm>
            <a:off x="8380704" y="9326157"/>
            <a:ext cx="635001" cy="635001"/>
          </a:xfrm>
          <a:prstGeom prst="rect">
            <a:avLst/>
          </a:prstGeom>
          <a:ln w="12700">
            <a:miter lim="400000"/>
          </a:ln>
        </p:spPr>
      </p:pic>
      <p:sp>
        <p:nvSpPr>
          <p:cNvPr id="1220" name="@staleksit"/>
          <p:cNvSpPr txBox="1"/>
          <p:nvPr/>
        </p:nvSpPr>
        <p:spPr>
          <a:xfrm>
            <a:off x="9190857" y="9396007"/>
            <a:ext cx="1562000" cy="495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spcBef>
                <a:spcPts val="2400"/>
              </a:spcBef>
              <a:defRPr b="1" sz="2400">
                <a:solidFill>
                  <a:srgbClr val="FFFFFF"/>
                </a:solidFill>
                <a:latin typeface="Avenir Next Regular"/>
                <a:ea typeface="Avenir Next Regular"/>
                <a:cs typeface="Avenir Next Regular"/>
                <a:sym typeface="Avenir Next Regular"/>
              </a:defRPr>
            </a:lvl1pPr>
          </a:lstStyle>
          <a:p>
            <a:pPr/>
            <a:r>
              <a:t>@staleksit</a:t>
            </a:r>
          </a:p>
        </p:txBody>
      </p:sp>
      <p:sp>
        <p:nvSpPr>
          <p:cNvPr id="1221" name="Line"/>
          <p:cNvSpPr/>
          <p:nvPr/>
        </p:nvSpPr>
        <p:spPr>
          <a:xfrm flipV="1">
            <a:off x="7687440" y="9200509"/>
            <a:ext cx="1" cy="886296"/>
          </a:xfrm>
          <a:prstGeom prst="line">
            <a:avLst/>
          </a:prstGeom>
          <a:ln w="25400">
            <a:solidFill>
              <a:srgbClr val="04B4DB"/>
            </a:solidFill>
            <a:miter lim="400000"/>
          </a:ln>
        </p:spPr>
        <p:txBody>
          <a:bodyPr lIns="71437" tIns="71437" rIns="71437" bIns="71437" anchor="ctr"/>
          <a:lstStyle/>
          <a:p>
            <a:pPr/>
          </a:p>
        </p:txBody>
      </p:sp>
      <p:sp>
        <p:nvSpPr>
          <p:cNvPr id="122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ErgoCloud"/>
          <p:cNvSpPr txBox="1"/>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pPr/>
            <a:r>
              <a:t>ErgoCloud</a:t>
            </a:r>
          </a:p>
        </p:txBody>
      </p:sp>
      <p:sp>
        <p:nvSpPr>
          <p:cNvPr id="122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pPr/>
            <a:r>
              <a:t>“Elevate The Cloud Game” - Stoisavljević Aleksandar @ 2023</a:t>
            </a:r>
          </a:p>
        </p:txBody>
      </p:sp>
      <p:sp>
        <p:nvSpPr>
          <p:cNvPr id="1226"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27" name="Admin UI"/>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r">
              <a:lnSpc>
                <a:spcPct val="80000"/>
              </a:lnSpc>
              <a:defRPr spc="-228" sz="11400">
                <a:solidFill>
                  <a:srgbClr val="FFFFFF"/>
                </a:solidFill>
                <a:latin typeface="Avenir Heavy"/>
                <a:ea typeface="Avenir Heavy"/>
                <a:cs typeface="Avenir Heavy"/>
                <a:sym typeface="Avenir Heavy"/>
              </a:defRPr>
            </a:lvl1pPr>
          </a:lstStyle>
          <a:p>
            <a:pPr/>
            <a:r>
              <a:t>Admin UI</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latin typeface="Avenir Book"/>
                <a:ea typeface="Avenir Book"/>
                <a:cs typeface="Avenir Book"/>
                <a:sym typeface="Avenir Book"/>
              </a:defRPr>
            </a:lvl1pPr>
          </a:lstStyle>
          <a:p>
            <a:pPr/>
            <a:r>
              <a:t>“Elevate The Cloud Game” - Stoisavljević Aleksandar @ 2023</a:t>
            </a:r>
          </a:p>
        </p:txBody>
      </p:sp>
      <p:pic>
        <p:nvPicPr>
          <p:cNvPr id="1230" name="ECG-CostOptimization-041.png" descr="ECG-CostOptimization-041.png"/>
          <p:cNvPicPr>
            <a:picLocks noChangeAspect="1"/>
          </p:cNvPicPr>
          <p:nvPr/>
        </p:nvPicPr>
        <p:blipFill>
          <a:blip r:embed="rId2">
            <a:extLst/>
          </a:blip>
          <a:stretch>
            <a:fillRect/>
          </a:stretch>
        </p:blipFill>
        <p:spPr>
          <a:xfrm>
            <a:off x="1712982" y="1274501"/>
            <a:ext cx="21335181" cy="107787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